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8"/>
  </p:notesMasterIdLst>
  <p:sldIdLst>
    <p:sldId id="256" r:id="rId5"/>
    <p:sldId id="258" r:id="rId6"/>
    <p:sldId id="257" r:id="rId7"/>
    <p:sldId id="264" r:id="rId8"/>
    <p:sldId id="265" r:id="rId9"/>
    <p:sldId id="280" r:id="rId10"/>
    <p:sldId id="262" r:id="rId11"/>
    <p:sldId id="260" r:id="rId12"/>
    <p:sldId id="259" r:id="rId13"/>
    <p:sldId id="261" r:id="rId14"/>
    <p:sldId id="263" r:id="rId15"/>
    <p:sldId id="266" r:id="rId16"/>
    <p:sldId id="267" r:id="rId17"/>
    <p:sldId id="268" r:id="rId18"/>
    <p:sldId id="269" r:id="rId19"/>
    <p:sldId id="270" r:id="rId20"/>
    <p:sldId id="271" r:id="rId21"/>
    <p:sldId id="308" r:id="rId22"/>
    <p:sldId id="272" r:id="rId23"/>
    <p:sldId id="273" r:id="rId24"/>
    <p:sldId id="274" r:id="rId25"/>
    <p:sldId id="275" r:id="rId26"/>
    <p:sldId id="276" r:id="rId27"/>
    <p:sldId id="277" r:id="rId28"/>
    <p:sldId id="278" r:id="rId29"/>
    <p:sldId id="281" r:id="rId30"/>
    <p:sldId id="283" r:id="rId31"/>
    <p:sldId id="282" r:id="rId32"/>
    <p:sldId id="284" r:id="rId33"/>
    <p:sldId id="285" r:id="rId34"/>
    <p:sldId id="286" r:id="rId35"/>
    <p:sldId id="279" r:id="rId36"/>
    <p:sldId id="287" r:id="rId37"/>
    <p:sldId id="288" r:id="rId38"/>
    <p:sldId id="289" r:id="rId39"/>
    <p:sldId id="290" r:id="rId40"/>
    <p:sldId id="307" r:id="rId41"/>
    <p:sldId id="291" r:id="rId42"/>
    <p:sldId id="292" r:id="rId43"/>
    <p:sldId id="309" r:id="rId44"/>
    <p:sldId id="294" r:id="rId45"/>
    <p:sldId id="295" r:id="rId46"/>
    <p:sldId id="296" r:id="rId47"/>
    <p:sldId id="297" r:id="rId48"/>
    <p:sldId id="298" r:id="rId49"/>
    <p:sldId id="299" r:id="rId50"/>
    <p:sldId id="300" r:id="rId51"/>
    <p:sldId id="301" r:id="rId52"/>
    <p:sldId id="302" r:id="rId53"/>
    <p:sldId id="303" r:id="rId54"/>
    <p:sldId id="304" r:id="rId55"/>
    <p:sldId id="306" r:id="rId56"/>
    <p:sldId id="305"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553D61-EDAD-411D-A6C5-2B4F4A91B4D6}" v="12" dt="2021-09-14T18:40:13.7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6" autoAdjust="0"/>
    <p:restoredTop sz="86707" autoAdjust="0"/>
  </p:normalViewPr>
  <p:slideViewPr>
    <p:cSldViewPr snapToGrid="0">
      <p:cViewPr varScale="1">
        <p:scale>
          <a:sx n="47" d="100"/>
          <a:sy n="47" d="100"/>
        </p:scale>
        <p:origin x="48" y="78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M. Todak" userId="4a1857cd-b3cd-4c03-8003-9c8843589537" providerId="ADAL" clId="{1E553D61-EDAD-411D-A6C5-2B4F4A91B4D6}"/>
    <pc:docChg chg="undo custSel addSld modSld sldOrd">
      <pc:chgData name="Elizabeth M. Todak" userId="4a1857cd-b3cd-4c03-8003-9c8843589537" providerId="ADAL" clId="{1E553D61-EDAD-411D-A6C5-2B4F4A91B4D6}" dt="2021-09-16T15:05:38.709" v="424" actId="14100"/>
      <pc:docMkLst>
        <pc:docMk/>
      </pc:docMkLst>
      <pc:sldChg chg="modSp">
        <pc:chgData name="Elizabeth M. Todak" userId="4a1857cd-b3cd-4c03-8003-9c8843589537" providerId="ADAL" clId="{1E553D61-EDAD-411D-A6C5-2B4F4A91B4D6}" dt="2021-09-16T15:05:25.564" v="422" actId="20577"/>
        <pc:sldMkLst>
          <pc:docMk/>
          <pc:sldMk cId="2319922461" sldId="262"/>
        </pc:sldMkLst>
        <pc:spChg chg="mod">
          <ac:chgData name="Elizabeth M. Todak" userId="4a1857cd-b3cd-4c03-8003-9c8843589537" providerId="ADAL" clId="{1E553D61-EDAD-411D-A6C5-2B4F4A91B4D6}" dt="2021-09-16T15:05:25.564" v="422" actId="20577"/>
          <ac:spMkLst>
            <pc:docMk/>
            <pc:sldMk cId="2319922461" sldId="262"/>
            <ac:spMk id="3" creationId="{168395E0-C5E5-4C44-B124-96FC5BA6A4D8}"/>
          </ac:spMkLst>
        </pc:spChg>
      </pc:sldChg>
      <pc:sldChg chg="modSp">
        <pc:chgData name="Elizabeth M. Todak" userId="4a1857cd-b3cd-4c03-8003-9c8843589537" providerId="ADAL" clId="{1E553D61-EDAD-411D-A6C5-2B4F4A91B4D6}" dt="2021-09-16T15:05:38.709" v="424" actId="14100"/>
        <pc:sldMkLst>
          <pc:docMk/>
          <pc:sldMk cId="2943230259" sldId="263"/>
        </pc:sldMkLst>
        <pc:picChg chg="mod">
          <ac:chgData name="Elizabeth M. Todak" userId="4a1857cd-b3cd-4c03-8003-9c8843589537" providerId="ADAL" clId="{1E553D61-EDAD-411D-A6C5-2B4F4A91B4D6}" dt="2021-09-16T15:05:38.709" v="424" actId="14100"/>
          <ac:picMkLst>
            <pc:docMk/>
            <pc:sldMk cId="2943230259" sldId="263"/>
            <ac:picMk id="4" creationId="{9C90DC48-085C-427A-BF17-1C592C4F8DC2}"/>
          </ac:picMkLst>
        </pc:picChg>
      </pc:sldChg>
      <pc:sldChg chg="modSp">
        <pc:chgData name="Elizabeth M. Todak" userId="4a1857cd-b3cd-4c03-8003-9c8843589537" providerId="ADAL" clId="{1E553D61-EDAD-411D-A6C5-2B4F4A91B4D6}" dt="2021-09-14T18:20:14.886" v="0" actId="403"/>
        <pc:sldMkLst>
          <pc:docMk/>
          <pc:sldMk cId="75830721" sldId="264"/>
        </pc:sldMkLst>
        <pc:spChg chg="mod">
          <ac:chgData name="Elizabeth M. Todak" userId="4a1857cd-b3cd-4c03-8003-9c8843589537" providerId="ADAL" clId="{1E553D61-EDAD-411D-A6C5-2B4F4A91B4D6}" dt="2021-09-14T18:20:14.886" v="0" actId="403"/>
          <ac:spMkLst>
            <pc:docMk/>
            <pc:sldMk cId="75830721" sldId="264"/>
            <ac:spMk id="3" creationId="{168395E0-C5E5-4C44-B124-96FC5BA6A4D8}"/>
          </ac:spMkLst>
        </pc:spChg>
      </pc:sldChg>
      <pc:sldChg chg="modSp">
        <pc:chgData name="Elizabeth M. Todak" userId="4a1857cd-b3cd-4c03-8003-9c8843589537" providerId="ADAL" clId="{1E553D61-EDAD-411D-A6C5-2B4F4A91B4D6}" dt="2021-09-14T18:20:40.528" v="2" actId="20577"/>
        <pc:sldMkLst>
          <pc:docMk/>
          <pc:sldMk cId="4109981303" sldId="266"/>
        </pc:sldMkLst>
        <pc:spChg chg="mod">
          <ac:chgData name="Elizabeth M. Todak" userId="4a1857cd-b3cd-4c03-8003-9c8843589537" providerId="ADAL" clId="{1E553D61-EDAD-411D-A6C5-2B4F4A91B4D6}" dt="2021-09-14T18:20:40.528" v="2" actId="20577"/>
          <ac:spMkLst>
            <pc:docMk/>
            <pc:sldMk cId="4109981303" sldId="266"/>
            <ac:spMk id="3" creationId="{168395E0-C5E5-4C44-B124-96FC5BA6A4D8}"/>
          </ac:spMkLst>
        </pc:spChg>
      </pc:sldChg>
      <pc:sldChg chg="modSp">
        <pc:chgData name="Elizabeth M. Todak" userId="4a1857cd-b3cd-4c03-8003-9c8843589537" providerId="ADAL" clId="{1E553D61-EDAD-411D-A6C5-2B4F4A91B4D6}" dt="2021-09-14T18:20:59.077" v="7" actId="1076"/>
        <pc:sldMkLst>
          <pc:docMk/>
          <pc:sldMk cId="2358386551" sldId="268"/>
        </pc:sldMkLst>
        <pc:spChg chg="mod">
          <ac:chgData name="Elizabeth M. Todak" userId="4a1857cd-b3cd-4c03-8003-9c8843589537" providerId="ADAL" clId="{1E553D61-EDAD-411D-A6C5-2B4F4A91B4D6}" dt="2021-09-14T18:20:51.413" v="3" actId="1076"/>
          <ac:spMkLst>
            <pc:docMk/>
            <pc:sldMk cId="2358386551" sldId="268"/>
            <ac:spMk id="3" creationId="{168395E0-C5E5-4C44-B124-96FC5BA6A4D8}"/>
          </ac:spMkLst>
        </pc:spChg>
        <pc:picChg chg="mod">
          <ac:chgData name="Elizabeth M. Todak" userId="4a1857cd-b3cd-4c03-8003-9c8843589537" providerId="ADAL" clId="{1E553D61-EDAD-411D-A6C5-2B4F4A91B4D6}" dt="2021-09-14T18:20:57.401" v="6" actId="1076"/>
          <ac:picMkLst>
            <pc:docMk/>
            <pc:sldMk cId="2358386551" sldId="268"/>
            <ac:picMk id="5" creationId="{7B3710EE-6CBA-40F3-A753-9796B6336871}"/>
          </ac:picMkLst>
        </pc:picChg>
        <pc:picChg chg="mod">
          <ac:chgData name="Elizabeth M. Todak" userId="4a1857cd-b3cd-4c03-8003-9c8843589537" providerId="ADAL" clId="{1E553D61-EDAD-411D-A6C5-2B4F4A91B4D6}" dt="2021-09-14T18:20:59.077" v="7" actId="1076"/>
          <ac:picMkLst>
            <pc:docMk/>
            <pc:sldMk cId="2358386551" sldId="268"/>
            <ac:picMk id="6" creationId="{831C4493-64C1-4225-B27C-EB1C782120EF}"/>
          </ac:picMkLst>
        </pc:picChg>
      </pc:sldChg>
      <pc:sldChg chg="modSp">
        <pc:chgData name="Elizabeth M. Todak" userId="4a1857cd-b3cd-4c03-8003-9c8843589537" providerId="ADAL" clId="{1E553D61-EDAD-411D-A6C5-2B4F4A91B4D6}" dt="2021-09-14T18:23:05.112" v="31" actId="114"/>
        <pc:sldMkLst>
          <pc:docMk/>
          <pc:sldMk cId="1532388451" sldId="271"/>
        </pc:sldMkLst>
        <pc:spChg chg="mod">
          <ac:chgData name="Elizabeth M. Todak" userId="4a1857cd-b3cd-4c03-8003-9c8843589537" providerId="ADAL" clId="{1E553D61-EDAD-411D-A6C5-2B4F4A91B4D6}" dt="2021-09-14T18:23:05.112" v="31" actId="114"/>
          <ac:spMkLst>
            <pc:docMk/>
            <pc:sldMk cId="1532388451" sldId="271"/>
            <ac:spMk id="3" creationId="{168395E0-C5E5-4C44-B124-96FC5BA6A4D8}"/>
          </ac:spMkLst>
        </pc:spChg>
      </pc:sldChg>
      <pc:sldChg chg="modSp">
        <pc:chgData name="Elizabeth M. Todak" userId="4a1857cd-b3cd-4c03-8003-9c8843589537" providerId="ADAL" clId="{1E553D61-EDAD-411D-A6C5-2B4F4A91B4D6}" dt="2021-09-14T18:26:51.915" v="80"/>
        <pc:sldMkLst>
          <pc:docMk/>
          <pc:sldMk cId="2560007059" sldId="272"/>
        </pc:sldMkLst>
        <pc:picChg chg="mod">
          <ac:chgData name="Elizabeth M. Todak" userId="4a1857cd-b3cd-4c03-8003-9c8843589537" providerId="ADAL" clId="{1E553D61-EDAD-411D-A6C5-2B4F4A91B4D6}" dt="2021-09-14T18:26:51.915" v="80"/>
          <ac:picMkLst>
            <pc:docMk/>
            <pc:sldMk cId="2560007059" sldId="272"/>
            <ac:picMk id="6" creationId="{790D7CF1-BB6E-412E-970E-78DD3D50A5D7}"/>
          </ac:picMkLst>
        </pc:picChg>
      </pc:sldChg>
      <pc:sldChg chg="modSp">
        <pc:chgData name="Elizabeth M. Todak" userId="4a1857cd-b3cd-4c03-8003-9c8843589537" providerId="ADAL" clId="{1E553D61-EDAD-411D-A6C5-2B4F4A91B4D6}" dt="2021-09-14T18:27:22.060" v="81" actId="113"/>
        <pc:sldMkLst>
          <pc:docMk/>
          <pc:sldMk cId="3431032680" sldId="283"/>
        </pc:sldMkLst>
        <pc:spChg chg="mod">
          <ac:chgData name="Elizabeth M. Todak" userId="4a1857cd-b3cd-4c03-8003-9c8843589537" providerId="ADAL" clId="{1E553D61-EDAD-411D-A6C5-2B4F4A91B4D6}" dt="2021-09-14T18:27:22.060" v="81" actId="113"/>
          <ac:spMkLst>
            <pc:docMk/>
            <pc:sldMk cId="3431032680" sldId="283"/>
            <ac:spMk id="3" creationId="{168395E0-C5E5-4C44-B124-96FC5BA6A4D8}"/>
          </ac:spMkLst>
        </pc:spChg>
      </pc:sldChg>
      <pc:sldChg chg="modSp">
        <pc:chgData name="Elizabeth M. Todak" userId="4a1857cd-b3cd-4c03-8003-9c8843589537" providerId="ADAL" clId="{1E553D61-EDAD-411D-A6C5-2B4F4A91B4D6}" dt="2021-09-14T18:27:42.401" v="86" actId="27636"/>
        <pc:sldMkLst>
          <pc:docMk/>
          <pc:sldMk cId="1160412984" sldId="285"/>
        </pc:sldMkLst>
        <pc:spChg chg="mod">
          <ac:chgData name="Elizabeth M. Todak" userId="4a1857cd-b3cd-4c03-8003-9c8843589537" providerId="ADAL" clId="{1E553D61-EDAD-411D-A6C5-2B4F4A91B4D6}" dt="2021-09-14T18:27:42.401" v="86" actId="27636"/>
          <ac:spMkLst>
            <pc:docMk/>
            <pc:sldMk cId="1160412984" sldId="285"/>
            <ac:spMk id="3" creationId="{168395E0-C5E5-4C44-B124-96FC5BA6A4D8}"/>
          </ac:spMkLst>
        </pc:spChg>
      </pc:sldChg>
      <pc:sldChg chg="modSp">
        <pc:chgData name="Elizabeth M. Todak" userId="4a1857cd-b3cd-4c03-8003-9c8843589537" providerId="ADAL" clId="{1E553D61-EDAD-411D-A6C5-2B4F4A91B4D6}" dt="2021-09-14T18:29:07.752" v="88" actId="14100"/>
        <pc:sldMkLst>
          <pc:docMk/>
          <pc:sldMk cId="2133414719" sldId="295"/>
        </pc:sldMkLst>
        <pc:cxnChg chg="mod">
          <ac:chgData name="Elizabeth M. Todak" userId="4a1857cd-b3cd-4c03-8003-9c8843589537" providerId="ADAL" clId="{1E553D61-EDAD-411D-A6C5-2B4F4A91B4D6}" dt="2021-09-14T18:29:07.752" v="88" actId="14100"/>
          <ac:cxnSpMkLst>
            <pc:docMk/>
            <pc:sldMk cId="2133414719" sldId="295"/>
            <ac:cxnSpMk id="13" creationId="{135CD91E-4403-4BB9-8DA7-9FFD0FFCD65B}"/>
          </ac:cxnSpMkLst>
        </pc:cxnChg>
      </pc:sldChg>
      <pc:sldChg chg="addSp modSp">
        <pc:chgData name="Elizabeth M. Todak" userId="4a1857cd-b3cd-4c03-8003-9c8843589537" providerId="ADAL" clId="{1E553D61-EDAD-411D-A6C5-2B4F4A91B4D6}" dt="2021-09-14T18:41:09.275" v="335" actId="14100"/>
        <pc:sldMkLst>
          <pc:docMk/>
          <pc:sldMk cId="1739806863" sldId="305"/>
        </pc:sldMkLst>
        <pc:spChg chg="mod">
          <ac:chgData name="Elizabeth M. Todak" userId="4a1857cd-b3cd-4c03-8003-9c8843589537" providerId="ADAL" clId="{1E553D61-EDAD-411D-A6C5-2B4F4A91B4D6}" dt="2021-09-14T18:38:40.017" v="207" actId="6549"/>
          <ac:spMkLst>
            <pc:docMk/>
            <pc:sldMk cId="1739806863" sldId="305"/>
            <ac:spMk id="3" creationId="{168395E0-C5E5-4C44-B124-96FC5BA6A4D8}"/>
          </ac:spMkLst>
        </pc:spChg>
        <pc:spChg chg="mod">
          <ac:chgData name="Elizabeth M. Todak" userId="4a1857cd-b3cd-4c03-8003-9c8843589537" providerId="ADAL" clId="{1E553D61-EDAD-411D-A6C5-2B4F4A91B4D6}" dt="2021-09-14T18:41:03.776" v="333" actId="20577"/>
          <ac:spMkLst>
            <pc:docMk/>
            <pc:sldMk cId="1739806863" sldId="305"/>
            <ac:spMk id="5" creationId="{372A5F3D-566A-4E92-A391-FBB72E406871}"/>
          </ac:spMkLst>
        </pc:spChg>
        <pc:picChg chg="add mod">
          <ac:chgData name="Elizabeth M. Todak" userId="4a1857cd-b3cd-4c03-8003-9c8843589537" providerId="ADAL" clId="{1E553D61-EDAD-411D-A6C5-2B4F4A91B4D6}" dt="2021-09-14T18:41:09.275" v="335" actId="14100"/>
          <ac:picMkLst>
            <pc:docMk/>
            <pc:sldMk cId="1739806863" sldId="305"/>
            <ac:picMk id="7" creationId="{378E349B-E75B-4A2F-B664-481B15917424}"/>
          </ac:picMkLst>
        </pc:picChg>
      </pc:sldChg>
      <pc:sldChg chg="modSp ord">
        <pc:chgData name="Elizabeth M. Todak" userId="4a1857cd-b3cd-4c03-8003-9c8843589537" providerId="ADAL" clId="{1E553D61-EDAD-411D-A6C5-2B4F4A91B4D6}" dt="2021-09-14T18:42:22.812" v="414" actId="27636"/>
        <pc:sldMkLst>
          <pc:docMk/>
          <pc:sldMk cId="954190653" sldId="306"/>
        </pc:sldMkLst>
        <pc:spChg chg="mod">
          <ac:chgData name="Elizabeth M. Todak" userId="4a1857cd-b3cd-4c03-8003-9c8843589537" providerId="ADAL" clId="{1E553D61-EDAD-411D-A6C5-2B4F4A91B4D6}" dt="2021-09-14T18:42:22.812" v="414" actId="27636"/>
          <ac:spMkLst>
            <pc:docMk/>
            <pc:sldMk cId="954190653" sldId="306"/>
            <ac:spMk id="3" creationId="{168395E0-C5E5-4C44-B124-96FC5BA6A4D8}"/>
          </ac:spMkLst>
        </pc:spChg>
      </pc:sldChg>
      <pc:sldChg chg="modSp add">
        <pc:chgData name="Elizabeth M. Todak" userId="4a1857cd-b3cd-4c03-8003-9c8843589537" providerId="ADAL" clId="{1E553D61-EDAD-411D-A6C5-2B4F4A91B4D6}" dt="2021-09-14T18:26:19.468" v="78" actId="20577"/>
        <pc:sldMkLst>
          <pc:docMk/>
          <pc:sldMk cId="647429630" sldId="308"/>
        </pc:sldMkLst>
        <pc:spChg chg="mod">
          <ac:chgData name="Elizabeth M. Todak" userId="4a1857cd-b3cd-4c03-8003-9c8843589537" providerId="ADAL" clId="{1E553D61-EDAD-411D-A6C5-2B4F4A91B4D6}" dt="2021-09-14T18:23:12.907" v="37" actId="20577"/>
          <ac:spMkLst>
            <pc:docMk/>
            <pc:sldMk cId="647429630" sldId="308"/>
            <ac:spMk id="2" creationId="{B93FB977-9FBF-4133-8C94-A2A3BE87F8C0}"/>
          </ac:spMkLst>
        </pc:spChg>
        <pc:spChg chg="mod">
          <ac:chgData name="Elizabeth M. Todak" userId="4a1857cd-b3cd-4c03-8003-9c8843589537" providerId="ADAL" clId="{1E553D61-EDAD-411D-A6C5-2B4F4A91B4D6}" dt="2021-09-14T18:26:19.468" v="78" actId="20577"/>
          <ac:spMkLst>
            <pc:docMk/>
            <pc:sldMk cId="647429630" sldId="308"/>
            <ac:spMk id="3" creationId="{168395E0-C5E5-4C44-B124-96FC5BA6A4D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BA1A0A-5588-4C8D-A9F6-3A96CFD4AC1A}" type="datetimeFigureOut">
              <a:rPr lang="en-US" smtClean="0"/>
              <a:t>6/30/2026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AD5A06-328D-454E-AA82-2F3000C13972}" type="slidenum">
              <a:rPr lang="en-US" smtClean="0"/>
              <a:t>‹#›</a:t>
            </a:fld>
            <a:endParaRPr lang="en-US" dirty="0"/>
          </a:p>
        </p:txBody>
      </p:sp>
    </p:spTree>
    <p:extLst>
      <p:ext uri="{BB962C8B-B14F-4D97-AF65-F5344CB8AC3E}">
        <p14:creationId xmlns:p14="http://schemas.microsoft.com/office/powerpoint/2010/main" val="2579398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AD5A06-328D-454E-AA82-2F3000C13972}" type="slidenum">
              <a:rPr lang="en-US" smtClean="0"/>
              <a:t>19</a:t>
            </a:fld>
            <a:endParaRPr lang="en-US" dirty="0"/>
          </a:p>
        </p:txBody>
      </p:sp>
    </p:spTree>
    <p:extLst>
      <p:ext uri="{BB962C8B-B14F-4D97-AF65-F5344CB8AC3E}">
        <p14:creationId xmlns:p14="http://schemas.microsoft.com/office/powerpoint/2010/main" val="1556911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from: https://www.teleioscn.org/blog/preceptorship-an-effective-model-for-orientation-and-onboarding-of-all-new-staff</a:t>
            </a:r>
          </a:p>
        </p:txBody>
      </p:sp>
      <p:sp>
        <p:nvSpPr>
          <p:cNvPr id="4" name="Slide Number Placeholder 3"/>
          <p:cNvSpPr>
            <a:spLocks noGrp="1"/>
          </p:cNvSpPr>
          <p:nvPr>
            <p:ph type="sldNum" sz="quarter" idx="5"/>
          </p:nvPr>
        </p:nvSpPr>
        <p:spPr/>
        <p:txBody>
          <a:bodyPr/>
          <a:lstStyle/>
          <a:p>
            <a:fld id="{3CAD5A06-328D-454E-AA82-2F3000C13972}" type="slidenum">
              <a:rPr lang="en-US" smtClean="0"/>
              <a:t>21</a:t>
            </a:fld>
            <a:endParaRPr lang="en-US" dirty="0"/>
          </a:p>
        </p:txBody>
      </p:sp>
    </p:spTree>
    <p:extLst>
      <p:ext uri="{BB962C8B-B14F-4D97-AF65-F5344CB8AC3E}">
        <p14:creationId xmlns:p14="http://schemas.microsoft.com/office/powerpoint/2010/main" val="246775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from: http://www.freelancecoach.com/blog/how-can-you-self-motivate/</a:t>
            </a:r>
          </a:p>
        </p:txBody>
      </p:sp>
      <p:sp>
        <p:nvSpPr>
          <p:cNvPr id="4" name="Slide Number Placeholder 3"/>
          <p:cNvSpPr>
            <a:spLocks noGrp="1"/>
          </p:cNvSpPr>
          <p:nvPr>
            <p:ph type="sldNum" sz="quarter" idx="5"/>
          </p:nvPr>
        </p:nvSpPr>
        <p:spPr/>
        <p:txBody>
          <a:bodyPr/>
          <a:lstStyle/>
          <a:p>
            <a:fld id="{3CAD5A06-328D-454E-AA82-2F3000C13972}" type="slidenum">
              <a:rPr lang="en-US" smtClean="0"/>
              <a:t>22</a:t>
            </a:fld>
            <a:endParaRPr lang="en-US" dirty="0"/>
          </a:p>
        </p:txBody>
      </p:sp>
    </p:spTree>
    <p:extLst>
      <p:ext uri="{BB962C8B-B14F-4D97-AF65-F5344CB8AC3E}">
        <p14:creationId xmlns:p14="http://schemas.microsoft.com/office/powerpoint/2010/main" val="1733526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from: https://www.insidehighered.com/advice/2019/01/07/examining-true-meaning-mentoring-and-how-mentor-mentors-opinion</a:t>
            </a:r>
          </a:p>
        </p:txBody>
      </p:sp>
      <p:sp>
        <p:nvSpPr>
          <p:cNvPr id="4" name="Slide Number Placeholder 3"/>
          <p:cNvSpPr>
            <a:spLocks noGrp="1"/>
          </p:cNvSpPr>
          <p:nvPr>
            <p:ph type="sldNum" sz="quarter" idx="5"/>
          </p:nvPr>
        </p:nvSpPr>
        <p:spPr/>
        <p:txBody>
          <a:bodyPr/>
          <a:lstStyle/>
          <a:p>
            <a:fld id="{3CAD5A06-328D-454E-AA82-2F3000C13972}" type="slidenum">
              <a:rPr lang="en-US" smtClean="0"/>
              <a:t>23</a:t>
            </a:fld>
            <a:endParaRPr lang="en-US" dirty="0"/>
          </a:p>
        </p:txBody>
      </p:sp>
    </p:spTree>
    <p:extLst>
      <p:ext uri="{BB962C8B-B14F-4D97-AF65-F5344CB8AC3E}">
        <p14:creationId xmlns:p14="http://schemas.microsoft.com/office/powerpoint/2010/main" val="4141438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from : data: image/jpeg;base64,/9j/4AAQSkZJRgABAQAAAQABAAD/2wCEAAoHCBQUFBgUFBUZGRgaGBoZGhgYGBgYGhwbGxkbGxgbGhobIS0kGyEqHxgaJTklKi4xNDQ0GyM6PzozPi0zNDEBCwsLEA8QHxISHzEqISozMzMxMzUzMzMxMzMzMzE0MzMzMzMzMzMzMzMzMzMzMzMzMzMzMzMzNTMzMzEzMzMzM//AABEIAMIBAwMBIgACEQEDEQH/xAAbAAABBQEBAAAAAAAAAAAAAAAAAQMEBQYCB//EAD0QAAIBAwMCBAUCBAUDAwUAAAECEQADEgQhMQVBEyJRYQYycYGRQqEUI1KxYnLB0fAVgvEzsuEHFiRDov/EABkBAQEBAQEBAAAAAAAAAAAAAAABAgMEBf/EACIRAAICAgIDAQEBAQAAAAAAAAABAhEDEiFBEzFRYXEiFP/aAAwDAQACEQMRAD8AxRFJjTuNGNfZPjDcUY05jRjQDWNJjT2NJFCDUUkU8VpCtUDMURTuNSen6ZblwBiAgln3UEqokhciJYxAHqajdFXJDvWGQgMpBKqwBESrCVI9iCDTl/ROio7oVV1LITEMAYJEe9ab4ku29VprGpV18VJs3EOCMyDe24QMTiJx2nn2qw0y2LljTI72y6aO+LatctgC6bgKBs5VWKkkZCPxXF5HSdf06aW2r/hgYp/T6J7iu1tCwRc3IjyqOWPtW16Xa0ji4zppkV3vAWzdtsVPggqM2IhQwOJQRJO+wldMbKaVxaayqv00qSWti42pJ/mK0nMnjbjiKPN8RVj+swMUtu0XYKolmIVQOSSYAH3NbsWdGup06hLB07NbYXGuWj5PAIupcSJHnGRLnY7DmBnlvJc1lqbdpEW6iEKqqhti5uXJJDeUmWPIArSyX0R467Ka9YKOyMCrKxVgeQymGB+hBpsrW26rb0ps6nHw0YXrzW3U23FxGvwiiDmjhRKx5SpJ3kw18M2dKbdvxfD/APXf+I8QrkLPgNgVy3Az7rvliPSosv8Am6GnNWY2KMa3WntaU6RQRp8zoLzEnwhc8dXXwZMyHxnbk+9V/wAVW9OiqunS2UPhtburcQvj4QV0dFGU5DIlzseOYFWW3VB46V2ZTGn20Ti2L2B8MvhntGcZY/WN62PQ72he1YW8ttXY3dM5KIIDKGtagkjldknvLelSfh7Vad7NtLngYNr2LJc8MRZGlZA5VvlkhRlHJPrWZZWujUYX2eexRFbVdPoxpv8A9cDTX5Mobn8ULgFoA/N8vAGxWT71j8a3CWxia17GYoincaMa6GbGopIp3GkxqULG4pMadxpCtBsNkUY05FJFSi2cY0V3FFUtlvjSRT2FHh0MNDMURTuNLhQtDOFJhT+Fc40FDWFJjT2NGNUgwUpClPlaTGgGMae1WguWwhuLAdA6bghkMw2x9jzRhWt6g1m5pbapdQX00lpIZrZUhSxe2Cfkubqfpt61ic9WjUY7JmKwpMa3+vv6RlcMbJQfwLAJ4WZhyNVjh5icOR+Kava3TW71lyLT/wD5F4NgEZRpnMJOIgROQncBTxWFmfw08aXZhMaTGtlf1mliwLaozJca04fFVe3bZWS4zR5SwxGXsw4FVnxC1v8AiFey0rgjRCEo0klGKSrleJEzwZg1qOS+jLhXNlSvTbhR3CHG2ELkkAqLnyEqTMGRwKila9G1PU7Zva1xdtEO2k8Le2QyrcBfY7EgZEzuKia59IovtaFhz/EXMkNxFDWntwpTYlgrEkKm4aPSsLK+0aeNdMwWNEVovhzVWkF5LwXFreaMVUsLiEOqqSNs4Kx32qzv6nTXNQzWzaRG07XSHCqEvPbRfDtnhXBXYmQC7eUxB3LI06owsaauzFRRjW91V7SNf1VsYeC9tLqPbVWxdEV3VSB5c8WBXbftvWW6jpGGN0sjeMpcC2fkORyRhAxIO0Db8VYZNuhKGvZV40mNP4UYV1OYxjRjT8UhSgsYigrT2NJjUoWM40mNPY0FaULGYpYpzGkxqUWziKK7xopQsusKMKkYUmNZOpHxoxqRjR4dUhHxpMakYUYUKR8aMafKUYVLJRHxoxp/GjGliiPjRjT5SpfSLf8APteVW/mJ5W+U+YbNsdvsajdKwolXFIVreatwjL4gXHDVLbu5o3864creWJOOCnEEn9U7AbN/xmml2Q2xdCac5PkLdxkH85ZUbgmJEeaK5LM/h08X6YbGpWj6a91kRF3diiScQWUAkAn6j81edSv2n0qKuKurIAqElGXzsSUO6OpaCf1SOY8s7pfUUVNCGuhRau3DcUzsC0oYjcRVeSWtpEWOO1NmMe3BIPIJB+o2NcFa3S6rTubebpn4OqTPgIzXJsFmUbDAsAw4mqBtfhqxfCps6sy2wcGAgOAG5yGX3M1Y5G+hLGl2UeIoKitj1TqGnZDbtmCl90RiCQ1lyHZm7sAwKgf0kVJ6h1G0rWXtMt1rd+4zqisZskAsApXyrGUDcL6mJp5X8J4l9MYl9wjWw5wZgzLOxYCAT9qZYE8kmBAkzA7Ae1aLq+kQm8bdwYWWwVGyyZXcksDxszEb7wtU2NbjJNWYlGmRcKClS/DrkpW7JRFNuk8OpeFJhSyURfDpDbqVjRhSxRDwowqWbdHh0sakLCkwqZ4dJ4dSyakTCipfh0UsalwLdGFScaTCudneiP4dGFSMKMKtkojeHR4dScKMKWWiN4dJ4dSsKMKWKIvh0C3Urw6l9JZUvI7sUUHdgoYjY8Agj24MTNRypBR5KtrJ4gyOdjTml0zm4qqSr5AA+YFTIAJjcbkb1qbnUrUsVuEE6I2AQrg+JPl33PHeadvdUss7srlS1zTvni8stsAMpgTMgnfY1y8svh18cfplOoWbiu1t2LMjFdiSJmDH1gftSJ0x2tvdEQjqhXfKW4gRvwauDq1Gsa+hUqXdhmrYkMrbEAZCZiY2md4qxsdTsoz4Oyqb9hhOZOCRmMokjkCdyBR5JJcIihFvlmM8I8wYHJ7D60GyfQ/itevUrI/yhtUWTFv5gukeGeI2G28RjXFjrKeGiXFLE2GtXDvvhJsR7yYJ96vll8JovpkjZPofTin9P0644UgQrOtsOZxzbgbfv9qvL2tV9Lg5m4DIK5AnJ2dw4IxYAnIMDPmj1JNFrEWxbts5UpqVuEQ0FNp422ImKrySomiv2UGr0TW3ZGG6sybTBKsVOJPIkVzZNy20oWVxIlZDbiCNt+DFbQ9YsF0Z2LAX77SQ5KpcBCESOxjYcdqz2svsbiurgsgQK6KyjyfKfMcidhud9qkcknw0JQS5TKnwm4g+vB5oFk7bHfjY7/T1rW9S6yjpdVFIJdXQ77O6lb/28xj813qtcroqWHZ7q3rdxPIVJxtYEAAYiCBsAAQO5k08svhXjj9Me1sjkH8Vnb3V8dTgzwglT7GOePXatx8XX7bJqHVmTFC6LiWm64BuCR8kHaf8NeVa1vKCN8uTEbjnc/UVyy5nxR1xYk7s3aAEAgyDuD6134dUvwnqJRrZaSsEbcBu2/of71o8K7wybRs4ZMesmiIbdJhUvw6DbrexiiJhSFKl+HSeHU2FEM26PDqXhSeFTYmpE8OipfhUVNi0W+NGNSPDpfDrlud9SNjRjUkW6PDpuNCNjS+HUjw6PDqbjUjY0vh1J8Ol8KnkQ0Ivh0eHUvwTSeCaeRDRkXw6PDqWLNBtgQJEnjfn6U8g8bE0WgzVzvKrKxABbJFgkj/EP2qSnQWIeWGQIx3OJ3uBhxIM2z7U2haCocxO6htp2O4+yn7D0rvxLkz4jT/mPaY/9x/JrDm+maUF2iLf6ayKjEqQ5AEE7ZIriZHo4o1+kRHZBkWVsSdoMfMYjbfjc1IfJgFLEgcAkkbAKIH0AH2oL3P624j5jxER+DH0p5GNF8ONN01biZ5EMHXMbRgxK5L7yIj/ABCk1HSSpuEMMEuFCWJmA4TIwPVhShWEQx2439wf7gH7V2btzceI+5k+Y7mQZPvIBn2qbu/ZdFXo4Xodws6grkjYsJMziWEbbzBA9TSWukbEswjw2dQp3IHykgjg770pZ5nNp23yM+UQv4HFKruAAHaACoGRgA8iPT2pu/o0Xwh67ShLjoNwjsoJ5IBI3phVgyNiO42NT3QsSzGSTJJ3JPqTXPhVpZDLxspOsWC1m4o5KPHrMGsFqdPcuKgRSRgsz2ED17bivV2s1n9dYC3XUBQv8KwA4A8wAn8/tXnzy9NHpwRq0ym+GejvbYXSdihU+aZOQHHoMa1ISo3R7Zt6dPE3aC0bTuZj25FO3tJqHZHxxQeZi720QRsYa5ORkkTET29bHLrFJeySxOUm36HMaTCrC1pdLbtA/wAbZmW/WpWPTbiD6CPSmEhgGUyp4YcMPVT3Hv7V2WW1ycHiaZGwpMKmC3QUq+QnjIeFJ4dTMKQqBudhTyDxkTw6K5/j17Cf+fSiuXnj9On/ADy+F+QKTasTqdVctsgFy4s/NAnaRuCfmHNTLGnUXBce6ztvDFmwWR5cjyJmew2rTjSuyp30aralkVhW6lfMq1xhzJUt/wA/1rg6sOyeNdZkJELmxiP6hzU1/RZvftQWA52rAajrHhlraXnZTxifKvsCwyYDf0pldYDPiXGYdsTgZPcEenvW1j/TO3J6OKiazqNu3sTLcYruZPr6fesHa1bqCMnZeQA3E8kCN/rU/p2qslWZruBJ8oAyfkbkn6/gGsShRuLTLbV9eKFWAJH61JHfjEdiB3J39BUp/iTSgLDuxiWlMR/lETvP296z+tNwFg6s64/OqE2yInLKqptK4XKAUMQwIMH3HIrcYJrkzKTT4NV/9yrk5X5dsAw35gkxzz7RHvVTqddcvXckJZlKlMVkJJ9Pff61ULbcsPDHG4I7jv8AUbTU+wWkBJDMBKCJMfTkVppR9ETcmXfTdQ6s91mAFyCEgFmMGGj9I3E96sLWtKo2xdgxJLEhcYDfUfn1rJ3WZACREiRxxJE/kGnf+qEKVkb7kEzlA/VP9q4tN8nVV6NUvWLezMwVSP8ANJgd+QN/TvXFvrKsxRBmw/pIE/Sfoaxt64biZOfTEgCQdgII7e1P9PRLe7kncEDsY7MP9feqoqjLbv0bLT9QLGGtuvoQCwPrwKdTV2zIkgjaCrek+m+1ZbUdQZiRbJVIELPpzxxXSdYuLsYdYxxZQREbduawzdI0FzqttVLNIGRUbTkR/THNcDqqAB3hUPfc9wN4EA78TWQbVXGJLH2gQAB7Acfakt6hh3kREduZG3ffferXANbe6wmM24JnhiRI/wBDXa9Xt4nLIEQIUZSSJ2O3vz6Vib1623CkN3WNge8U/Z01xjw0DeOOe/oBxuazKSiuSxjZrrHUhcjAbzBBHB9yKz3xRbuG4u6DJOUbIko2RtmPLJBB39BMTTJLAsmQADQ0Sd+IJ78VYaa4Wbw7dg3HPl2LflVEKsT9K808mzOsYKIo65cuWxYtW3PmgX7qIrEkQAiKJO5HeKtX+EV0vgeM3iB7mTu6l8Z3dcQSCJ7j3MVCbX3NLcDogR0m2yuMo2EQJkeu3rTvSBf1l1/MGcSzhnxJBHlCKZ23aQI/TWVP57N10zRWOndOvki3YRkBKtcVQgVh2MkN94qNptbp5Ns2kRvktZszKT/QSDsZG0dqz1oPbuaiz4bIpRWgiFNzIls+8EMD9h61nerXbjPhACBVu5RBBIx8s7kBmn8VtTlJpGHFJNmq0mtuZst1I82KqsTlAOPvsTH0pH60itD22Xbf1B7f8isiqPqxcC3MCj24tMwGUmC2e5kNMfUelSOj3QbgTVGbZJCuTDz/AEseWbbv6Gu0LS/0cpJdGmsdYQ5TJAMpKkSsd4MAgzUHU6x7hiMVH6Rvv6mtBesaFYU2r0bboSV34gtsftT2l0PSgwuG45HoxYD74qD+9cZylJ/DvGMUjGXLoBO4/akr1e1qdBAw8EL28qD/AN29FY8a+mt/w8iHUScWZQXTcmGyxEfMAI3NRtV1266srRJYbDbb09T+a1ei6UpV/BkNMFmEjbcktMHf09KXp3TbLSMrd5/mJzRSsnlVQT+TtvuK9u67PK4PpmW0+tuJNtLJ8RhILgsyqdgUUjvvvT9/pl0IXebj4jGPktzJLFz5WbaAB6ye1a3V/wAJYSApLhYCIfOZ3OTdh9TFZPT6F9RcY6m5ggEgZABFHGM7EnaI9KqnfRHD6U79OuyQLZLAFjj5oEbsYpl9PcRsXV0PEMpB/BHvWg6jrLdhDbsOGkRKjge7TvP/ADmqiz1O8CPOwI3nY7/eu0Zt9HKUEux5+kXLYRnkBtoDYkDbdv6QZ71MtaC0mJyD7Zu6n5QNsVEjkn5vpFTelFymYV2d9muHkgyYBbtIUbelGp6Y9u2zuqujQC4bZW4AB/SZG3ttXOU23R0UElZT9V6qXlLZK2lIwtySJiCTUvRpYNu3cW4ttg0XczJkCVKDvuP96Zs6Kzbtu1yGeIRDIgzBZuxgbjeJ/FS/h+34lxc3BFsSEbEBhIBX07/tWnwjPfIus6e5QXUJLO8IuBUvyZSONhzEc71Ri/ctyLmSuBAVwync7mTvNemHVILglVVVXFjmhksAAq9xAn0G9Qk1Iv3Gw0+SFwxe4c1KiNlXvtP4rlHJXtG5Qv0ebLdaZJmO7E+v771ZaPpD3AWyAEjKZn3gdz/etT1m9pLdt8LdpHMqoVFzlpG4JMbd+dx6VndA1wsLYOAcwGiFntPv2rsslrhHNw1fIqSIVZYDgqu53iQB9qkazR3FUnygjYqSMoP6o9Pen+o6Hw0VGebwyORnFlP6Qe0ROR4IqruamCspDD5vMSrHsQDx3B3j0rlFW7Nt0qOtK9zcFCQO67/+Kksh22IngN5ZjsJ5p/pvw3qb5m3bYqQCG3CxHy5N/b2rX9P/APp87LGqugiZCqMmH/edhtt3FSbS9GoJ9mCuEr80g+hBH/mrHT9LJCtdcWwxHlcFWg98TwOdz6TXq/TPh7S2IwtgsOHc5t9iePtUvUdPs3BD2kYTJBUEE+p9a4uUmjqopGB6L0qy9w27VwMRuXFt2Ej1uEAVaar4X1AEqyPv8s4bR32g/Q1r7FpLa4W0VFHCqoA/auWvHILiSIkttA9AJ5Jj7Vz1v2b2PKtf0e8sg28WU4kwYfeRckDH9/xU7/r6JYCaZ71trahWOCMrNwS3cSe9ega20zqVS4yMZAdYLAH0msl1H4HDSyX3Lncm4FIJ9yBIqateiWYc37152OLXLjS2y5EwNzA9hXC3LllwYdXHB8yE8ggTzuCPtWt6f8Fam24uG5aDLMShufcAwAR2rrqHwrqLpNy/qQ+IbEKhBj5gB6ce9Z0dFTJHw9162lspq7uYMZK1tpRmJGLvG52H+9Zj4t0gOF7TtKHMBgNihIDKSeCD2O/lqCnT79wgLZd2ByYlWjb6jme9P6XqVzTs1tvlkh7Tr5Wnnynj61YypqxJWii0/S3uBxZDZRnttBXfZuxPpTF0szFdShUhWuCJgkgNIg8nfvzNem/DWts3UuW7aKmBGaehIJme/eDVfe6dpwVuWyzEuArI5YAkwJmYg/2r0ykpPjg4xi4rnksvgK4X0rW7gZkyIQvJJVp8s94xjmmPiDo72snUko3DAiVMjEN9+/vV10pxblXfIkzJEbx3A2+9WNxkuKUYAqRBB3BFcpxTOkXR5ivT1YBrty1mQMvJdPmjfdVj8UVY6/TtbuMi5wDt5ied/wDWiuNS+HTgqtMlwhRe1DqoAaC2TyTwoUwsg/q/FWOv6hZQRYztzKknuQAfmn9l252qq6kcfIxBmH8oklhsZPM+3vVl1LQIyJgASSOZUmU7QOfLvPpXsiu2eVvpFRrbzEm4mTzH8xW4PfIzuNj2G0UdP0D3SrfOjbB/m8M+4PG53+tNarSvZci20jH6TIgTxJngD0qHob9y2S65KRuSDEj3EQT9q9EfXBzf6T9X8P3rZ+XLfYJvv9Ikfiuel9HuOTLYpuSXBx2OP3M7VbajrSjyXrfiCAwdCQ3+YREGPT3qz0/X7NxlxLHPyljuBG3mH++/fisOckvRpRi2SdZqktIJ38shFjhYG3ttWW65qrtxFjJbZIIRRCz6g/qaCd/rWn6lpVuInhwxy8rIwAIPaYIjbio+p6WjlXvumSvG7hRAU4pi2220wN59q88XUrZ2atUii02iueD4jSgAJRWWVJAbZlYHkD96vNB4N4I+FtLiqJBxjEjtHY9ianJp1dWthOwEZjcDYEfaqDrGgW06PbYhvkIIJJWdyRzA2H0ralsYcaNRb0lixb8V7dsACAAysT38rcbnsazHxBrbzrmXCW8yoS2YLx83mA2O/pTtm4N2EI6gyuEIR8wcDv67e9TOlaS5rbb2xpIRzlmQVUMP1SSI/wC30rCdS5NtXHgo00OmNstMsBkubKrk7fMC25G/b6TVhpnbEJaXxFOwT5mJCwdoPpMRWp6V8AW1AOofJgfltjEcyAWO5+0VrtBoLVkRatqk84iCfqeT961KSvgzGLrkyGm+Ebl9ALwFtY2Ek3B7EcRudie9X3SvhXSafdbeb/13Icj/ACgiF+wq7yrkmsWzpqjsmuS1cFqRjUKLNKWriab1FzEZBSxHCryT/pQANSpc2wZYCTzA9p9d64W3DF8mJgiD8oBPp67c1wl2LZe4Ah3Lgbx6SRyYrq3fDgFYKncEEEH8UIds1c50hNcCqQ6yo2rkUjUBD1VkuCodk32KkA1Wdc6MmoREcQy/rWMuOJIkirtuaZumo1YMj0vQWNHeZ7upViVCBJCKIG5YSZJkc/Wmeo27dvUrc8QpadSCuP8ALYk8yDsQTM/erzqHTbV0EXLatO2UAMPo3Iqm6noVZhYFxpw8qv5kKrA+bmREzzvShYn/AFJEuMjsT5wiOSMSSogGO+3Pr9auBq8dyY+tY/rPSPDJVWOLBTcAJJJBHG+07j/upr4d6wY8O4+42tsxkkDaCY52/eom7phmzuPbYyRzHY+lFU93XKCQXAPebkftO1LWqJZkkGLLcORfEKT6bEAjbf8A3q76Lq3cOgORXcTvK8b+pE71J63pGxJ2wHAUEDfcNsIVh9qi6K5C42kZm/qUycjGUn0kVpsiRE+JtKZD4AgpEgxiwPlJ9YPtVL0za4bd4EBjjMyVJ+U+44+oNarVWbqsSLbkkDIIrPuO5gQD996q+q6627lGtOUEAuRg6E/0jkD2O21dYZOjE4ErT9GupLSjiIwbgr/hMeUGq6509LhJtZ23XfFuCR8wMb7dj33q8WcB4bbCCD7RyD6H03q26R03UaiHwWI/9QHyn2IbZh9qy8jsqgjNdF6dqB5bblArSUfe2wI3gjZuPWRHFS7y3Z/moj5ZHBsTbMDeHCyNxwfWtva+D7ZAF5y3dkQYITAH+Yx2qx0Hw7pbKlLdqQYnNmfjj5iYrnKW3JuMaPPH1dwor+EZWRjacl1G0SjAZ7em+wqYPhHV6p0uljZQQfOXyjaCtvlTHPBmvRbGjt2zKooPrAkfT0+1SqibRXGyr0HQrNqDjm4/W4DGYjYcL9qtKQmkJqFQprmaSaShRa5B3oB/80k0AA0Cikb0FAxQd5qNoxcAPiEFi5O3Crwo++5pzUM0HAAtwJMCmdHadM3dgzPiDA2XHgD80IP85R9/Sm0QKAqgADgAAAfQCnK4NAIxrmlNJNUglBpJooDhqZcU+wpthQER1mobrBnvVi61DvL60IUHU+n+JDKYdSTwcWB/S3sf96zmv6DbYF7ezLMopBhu/MHg/wBq29xI3qBf06MyuYkEwe4J/uKvYfqih0WjJtr4loM8QWJJmNgd/YCirf8Ahh6kfQGPtRW9jOpMs9f0txsBcQbxDKwB+uW3ptXT9dtK2BYoOxwVFMmIEn/zWE6b0G7dONm01yDyIwH1ecVgn1r0PQfBpcKdVcDHAI6IJDCIOTtz9h96k4JemISb9oqz1RBci3bZ5AIZURix/pClwT6kx3qy0Wj11+c7CWEM+a6UZoPpbQb7TyRzzWm6V0XT6URYtInqVHmP1Y7n81PLiscGyo0Xw7ZtkMwNxwIBecR/lScR+9XBG1cF/QTXF0ttiVG4ksCdp3AAI396hR0CiaSaWgsDRNJQaFAmkmg78UpoBPehqDSDn3oBAPWhqHG9IT2oQAah9TuXFQC2DkzBZgmAeTtwKln0qJ1DXrbU7+aDA5+59qAesIURUJnERlxJ5JjtJJrpj2pNK02rZYnPHzSN8proiDQHERtXJro0jChBCa5Dd6KSgCKKDXM0ApNNEU5NcEVQcEUw60+1cuKArr1uq66hHsavHFQdTYG3/DQhTs80VKaz70VQbdECgBQAo7AQB+K6LgU2Xjmmk1IIJgqoEkspX9iJrJSRlTF7U21OL3EU8wzqp7nuf8J/B9K7R5ggGCAZOx+mPI+9QdfonuXLDgr/AC7xuNMiV8K5bAHMn+Z39DVQLB3VQSSABuSTAA9STwKLd1WEoysJiVIYT6SKqE6ZeOmvWnuB3uW8FJJIDG3gzmRIDNLQOKa0/SbyMSLgCtdzYKxDEeHbQEvj5yGT5SIxIE7VaRTQIwNcnUJOOa5TGOSzMSBHPFQDprp1AuBgLYBBTJpMr/TEbMB39ai2+m3ratbt3FAa9duF2GTRczZYBGzK7KAZ+VfxKBe00bqyRkJXkSNtp3HbbfeqVenamU/nQAwMZM2ID2mYbjz5Klxd+PEpzo/T7ttbniMGd0tqWyYlnRMXdpG2R3gcTVpfQWtm8j7o6sP8LBgJG3B70q3ASQpBx2aCCQYmD6GCKznTuh3rSAZqThp0JDMrY2gVa2CB8ksWB53IO1PaTpOoRpNwMC6tcKsULlbVlMz5T+q2/l7i5zRpCi7a+gJGayolhkPKN4Leg2O59DSo4YZAgg7hgQQR2gjmqvqHSmuXDcUgHB7bCTDoyLCttti6Ke+xYd6iN0rUhFS3eCFbKoCC0BltMhAEcZlXy5GNKRS+S6plgwIEgmRtHIPpFcjUJIAZSWXIeYbr/UBO49xVGvTLyGMgFZrrFVdtjcZWSSV8+wZSD67GpF7pTm3pVBUPa8MMwYiUwwuqDHDL/oe1KQLV7i45yMYnKdo5BmmHFtijHEs3mtyQCY3kA8xz7Vm+vaLUJbJN7m4qgZNHma8Cx9PLctjESB4W3ar3qHSM7dq0z+a3bGNxT50uLiVdZG+4M+oMHk1KITMgwkEEHcEGQZ4IPeh3GwJAbcgSJIESY52kfmqY9O1MGLgnG0FAYqvlFsXEjEwCUchuR4h2osdNuJeW475qocLk7FoZLQAiI2ZHJO05TVoFwTTYuKWKhgWABKyJAPBI5FVK9KvIRjcAHiXHMMx2a+Lg2PJwySON5p8aW4uouXVxi4lpBJMr4bXCxIjfa5sJ7dqlAnxXBuqMpZfL8248oifN6bb71T2+n6kC3N0SpU3CXc5QUygY8MFYwe7c0mm6TdFq8lx1Z7lpUyyZpYWyjM0jaWMwOJq0C6n0plryBsS6htvLkJ342md/3qutaO4roC7Rm5Ky7ILZVYXL+rNQR6B2Art9C41D3RiVZLaY5EfI1wsWEb/PI35FKQLI1xNU7aDUYBVuDZywYu5OGSsqnbeIZZ7iD3NcW+n3w+RuyM8ozc+XxLjRER8josf4fpSiFxccCASATsASBJgmB67An7UhrOafp2oe3bY3CrABhmWZlf8Ah7lst5hIOVxTH+A+tXeltsqAOfNuT5sokzAJAkelGgdM0/j96auJ+5FPGuSvP0nb+1QhE8BvQUU7mfQ0VAW3iE2wVIU7bsC8D87n71DfVXDcS2ltnQDK5ddsFHsFUS7H04HeonTbFwibzs5iSWAVZ/wJ7epq3tXAR5fNB5Bn96i5NMlK/wBI7UppgE04J4FaIOE0T/wUTSAf/NQHX1o7e9IDSg0KKB2FIDQaKADt96F71yD+aUnbagF52FcId6cQQKj7lqAdAiSf3qqfxP4kR4mWS4iG8LwcBmT+j+vc+bIL2q2ZYFIpJNajKgnQj2wSCQDBkT2O4n8GmtQxuW7htyWCsuxgh8fLB7GYqF1Xq4tIpxaGJBLKRjBIB39wae6Ej27b+IILNIWZ7DefeskKvT3NaioDayaYuMzKQVxXEoM/KeZG8kHsabe91DMfy0YFVJMBSGIGQX+Z2Jbf2FaRRtNJVspQtc1pt/IA6lDysMqwWUsWMluOBBnfimdO2sW40/I7woeGhS94yCp8pCG1zyARyK0JpDSxZSW/4tESFzfYXc2XEmd2twRA5/8A525qNdua9kP8tUYYkY47kXPMDL7eTHbefPxtWinakPalkM3c1WuQFvDWIZj+og4bBYeYy7b1IXValkQrbElGklYBcRAgsCo3Ik8kehmrsiuGFWwUdnUa3xFD20CEjIiJAxGRBz9Z7dqt2FdmuTQM4Jrg12abIqEOTSTXUVw5596AXxP+bUU1RUBVdWuMb9tSSVJErJg/Ud61yiEEbbDjalorMfbNsQ06vaiitmRX/wBKR6KKgHGooooUDQnNFFAJa+c1yvNFFAdnn7U3+qiigHGrkUtFANgSpnfY87+td3uB9BRRQgJ8tcUUUKIK5oooQ5akaiigAVy1FFAcNXDUUVQcVy1FFCHDc/im2pKKA4pKKKA//9k=</a:t>
            </a:r>
          </a:p>
          <a:p>
            <a:endParaRPr lang="en-US" dirty="0"/>
          </a:p>
        </p:txBody>
      </p:sp>
      <p:sp>
        <p:nvSpPr>
          <p:cNvPr id="4" name="Slide Number Placeholder 3"/>
          <p:cNvSpPr>
            <a:spLocks noGrp="1"/>
          </p:cNvSpPr>
          <p:nvPr>
            <p:ph type="sldNum" sz="quarter" idx="5"/>
          </p:nvPr>
        </p:nvSpPr>
        <p:spPr/>
        <p:txBody>
          <a:bodyPr/>
          <a:lstStyle/>
          <a:p>
            <a:fld id="{3CAD5A06-328D-454E-AA82-2F3000C13972}" type="slidenum">
              <a:rPr lang="en-US" smtClean="0"/>
              <a:t>24</a:t>
            </a:fld>
            <a:endParaRPr lang="en-US" dirty="0"/>
          </a:p>
        </p:txBody>
      </p:sp>
    </p:spTree>
    <p:extLst>
      <p:ext uri="{BB962C8B-B14F-4D97-AF65-F5344CB8AC3E}">
        <p14:creationId xmlns:p14="http://schemas.microsoft.com/office/powerpoint/2010/main" val="136380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of what an adult learner is from: https://www.freelanceinstructionaldesigner.com/adult-learners/</a:t>
            </a:r>
          </a:p>
          <a:p>
            <a:endParaRPr lang="en-US" dirty="0"/>
          </a:p>
        </p:txBody>
      </p:sp>
      <p:sp>
        <p:nvSpPr>
          <p:cNvPr id="4" name="Slide Number Placeholder 3"/>
          <p:cNvSpPr>
            <a:spLocks noGrp="1"/>
          </p:cNvSpPr>
          <p:nvPr>
            <p:ph type="sldNum" sz="quarter" idx="5"/>
          </p:nvPr>
        </p:nvSpPr>
        <p:spPr/>
        <p:txBody>
          <a:bodyPr/>
          <a:lstStyle/>
          <a:p>
            <a:fld id="{3CAD5A06-328D-454E-AA82-2F3000C13972}" type="slidenum">
              <a:rPr lang="en-US" smtClean="0"/>
              <a:t>27</a:t>
            </a:fld>
            <a:endParaRPr lang="en-US" dirty="0"/>
          </a:p>
        </p:txBody>
      </p:sp>
    </p:spTree>
    <p:extLst>
      <p:ext uri="{BB962C8B-B14F-4D97-AF65-F5344CB8AC3E}">
        <p14:creationId xmlns:p14="http://schemas.microsoft.com/office/powerpoint/2010/main" val="3205956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from: https://encrypted-tbn0.gstatic.com/images?q=tbn:ANd9GcSISrBAO1B64fXkSfmGRbGqCq5iXk_lBoZh5A&amp;usqp=CAU</a:t>
            </a:r>
          </a:p>
          <a:p>
            <a:endParaRPr lang="en-US" dirty="0"/>
          </a:p>
        </p:txBody>
      </p:sp>
      <p:sp>
        <p:nvSpPr>
          <p:cNvPr id="4" name="Slide Number Placeholder 3"/>
          <p:cNvSpPr>
            <a:spLocks noGrp="1"/>
          </p:cNvSpPr>
          <p:nvPr>
            <p:ph type="sldNum" sz="quarter" idx="5"/>
          </p:nvPr>
        </p:nvSpPr>
        <p:spPr/>
        <p:txBody>
          <a:bodyPr/>
          <a:lstStyle/>
          <a:p>
            <a:fld id="{3CAD5A06-328D-454E-AA82-2F3000C13972}" type="slidenum">
              <a:rPr lang="en-US" smtClean="0"/>
              <a:t>28</a:t>
            </a:fld>
            <a:endParaRPr lang="en-US" dirty="0"/>
          </a:p>
        </p:txBody>
      </p:sp>
    </p:spTree>
    <p:extLst>
      <p:ext uri="{BB962C8B-B14F-4D97-AF65-F5344CB8AC3E}">
        <p14:creationId xmlns:p14="http://schemas.microsoft.com/office/powerpoint/2010/main" val="2451187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from: https://theconversation.com/should-we-be-forcing-people-with-severe-mental-illness-to-have-treatment-they-dont-want-63762</a:t>
            </a:r>
          </a:p>
          <a:p>
            <a:endParaRPr lang="en-US" dirty="0"/>
          </a:p>
        </p:txBody>
      </p:sp>
      <p:sp>
        <p:nvSpPr>
          <p:cNvPr id="4" name="Slide Number Placeholder 3"/>
          <p:cNvSpPr>
            <a:spLocks noGrp="1"/>
          </p:cNvSpPr>
          <p:nvPr>
            <p:ph type="sldNum" sz="quarter" idx="5"/>
          </p:nvPr>
        </p:nvSpPr>
        <p:spPr/>
        <p:txBody>
          <a:bodyPr/>
          <a:lstStyle/>
          <a:p>
            <a:fld id="{3CAD5A06-328D-454E-AA82-2F3000C13972}" type="slidenum">
              <a:rPr lang="en-US" smtClean="0"/>
              <a:t>31</a:t>
            </a:fld>
            <a:endParaRPr lang="en-US" dirty="0"/>
          </a:p>
        </p:txBody>
      </p:sp>
    </p:spTree>
    <p:extLst>
      <p:ext uri="{BB962C8B-B14F-4D97-AF65-F5344CB8AC3E}">
        <p14:creationId xmlns:p14="http://schemas.microsoft.com/office/powerpoint/2010/main" val="3871376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from: https://www.teachercreated.com/products/learning-time-no-cell-phones-positive-poster-7411</a:t>
            </a:r>
          </a:p>
          <a:p>
            <a:endParaRPr lang="en-US" dirty="0"/>
          </a:p>
        </p:txBody>
      </p:sp>
      <p:sp>
        <p:nvSpPr>
          <p:cNvPr id="4" name="Slide Number Placeholder 3"/>
          <p:cNvSpPr>
            <a:spLocks noGrp="1"/>
          </p:cNvSpPr>
          <p:nvPr>
            <p:ph type="sldNum" sz="quarter" idx="5"/>
          </p:nvPr>
        </p:nvSpPr>
        <p:spPr/>
        <p:txBody>
          <a:bodyPr/>
          <a:lstStyle/>
          <a:p>
            <a:fld id="{3CAD5A06-328D-454E-AA82-2F3000C13972}" type="slidenum">
              <a:rPr lang="en-US" smtClean="0"/>
              <a:t>34</a:t>
            </a:fld>
            <a:endParaRPr lang="en-US" dirty="0"/>
          </a:p>
        </p:txBody>
      </p:sp>
    </p:spTree>
    <p:extLst>
      <p:ext uri="{BB962C8B-B14F-4D97-AF65-F5344CB8AC3E}">
        <p14:creationId xmlns:p14="http://schemas.microsoft.com/office/powerpoint/2010/main" val="4124278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866D37-1EB5-40CA-AB3A-D55015D707E9}" type="datetimeFigureOut">
              <a:rPr lang="en-US" smtClean="0"/>
              <a:t>6/30/2026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768932-3A98-4298-BCC5-10C6C2EDAFC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8201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866D37-1EB5-40CA-AB3A-D55015D707E9}" type="datetimeFigureOut">
              <a:rPr lang="en-US" smtClean="0"/>
              <a:t>6/30/2026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768932-3A98-4298-BCC5-10C6C2EDAFC5}" type="slidenum">
              <a:rPr lang="en-US" smtClean="0"/>
              <a:t>‹#›</a:t>
            </a:fld>
            <a:endParaRPr lang="en-US" dirty="0"/>
          </a:p>
        </p:txBody>
      </p:sp>
    </p:spTree>
    <p:extLst>
      <p:ext uri="{BB962C8B-B14F-4D97-AF65-F5344CB8AC3E}">
        <p14:creationId xmlns:p14="http://schemas.microsoft.com/office/powerpoint/2010/main" val="3142379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866D37-1EB5-40CA-AB3A-D55015D707E9}" type="datetimeFigureOut">
              <a:rPr lang="en-US" smtClean="0"/>
              <a:t>6/30/2026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768932-3A98-4298-BCC5-10C6C2EDAFC5}" type="slidenum">
              <a:rPr lang="en-US" smtClean="0"/>
              <a:t>‹#›</a:t>
            </a:fld>
            <a:endParaRPr lang="en-US" dirty="0"/>
          </a:p>
        </p:txBody>
      </p:sp>
    </p:spTree>
    <p:extLst>
      <p:ext uri="{BB962C8B-B14F-4D97-AF65-F5344CB8AC3E}">
        <p14:creationId xmlns:p14="http://schemas.microsoft.com/office/powerpoint/2010/main" val="790046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866D37-1EB5-40CA-AB3A-D55015D707E9}" type="datetimeFigureOut">
              <a:rPr lang="en-US" smtClean="0"/>
              <a:t>6/30/2026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768932-3A98-4298-BCC5-10C6C2EDAFC5}" type="slidenum">
              <a:rPr lang="en-US" smtClean="0"/>
              <a:t>‹#›</a:t>
            </a:fld>
            <a:endParaRPr lang="en-US" dirty="0"/>
          </a:p>
        </p:txBody>
      </p:sp>
    </p:spTree>
    <p:extLst>
      <p:ext uri="{BB962C8B-B14F-4D97-AF65-F5344CB8AC3E}">
        <p14:creationId xmlns:p14="http://schemas.microsoft.com/office/powerpoint/2010/main" val="2203937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866D37-1EB5-40CA-AB3A-D55015D707E9}" type="datetimeFigureOut">
              <a:rPr lang="en-US" smtClean="0"/>
              <a:t>6/30/2026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768932-3A98-4298-BCC5-10C6C2EDAFC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900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866D37-1EB5-40CA-AB3A-D55015D707E9}" type="datetimeFigureOut">
              <a:rPr lang="en-US" smtClean="0"/>
              <a:t>6/30/2026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768932-3A98-4298-BCC5-10C6C2EDAFC5}" type="slidenum">
              <a:rPr lang="en-US" smtClean="0"/>
              <a:t>‹#›</a:t>
            </a:fld>
            <a:endParaRPr lang="en-US" dirty="0"/>
          </a:p>
        </p:txBody>
      </p:sp>
    </p:spTree>
    <p:extLst>
      <p:ext uri="{BB962C8B-B14F-4D97-AF65-F5344CB8AC3E}">
        <p14:creationId xmlns:p14="http://schemas.microsoft.com/office/powerpoint/2010/main" val="92993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866D37-1EB5-40CA-AB3A-D55015D707E9}" type="datetimeFigureOut">
              <a:rPr lang="en-US" smtClean="0"/>
              <a:t>6/30/2026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9768932-3A98-4298-BCC5-10C6C2EDAFC5}" type="slidenum">
              <a:rPr lang="en-US" smtClean="0"/>
              <a:t>‹#›</a:t>
            </a:fld>
            <a:endParaRPr lang="en-US" dirty="0"/>
          </a:p>
        </p:txBody>
      </p:sp>
    </p:spTree>
    <p:extLst>
      <p:ext uri="{BB962C8B-B14F-4D97-AF65-F5344CB8AC3E}">
        <p14:creationId xmlns:p14="http://schemas.microsoft.com/office/powerpoint/2010/main" val="715140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866D37-1EB5-40CA-AB3A-D55015D707E9}" type="datetimeFigureOut">
              <a:rPr lang="en-US" smtClean="0"/>
              <a:t>6/30/2026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9768932-3A98-4298-BCC5-10C6C2EDAFC5}" type="slidenum">
              <a:rPr lang="en-US" smtClean="0"/>
              <a:t>‹#›</a:t>
            </a:fld>
            <a:endParaRPr lang="en-US" dirty="0"/>
          </a:p>
        </p:txBody>
      </p:sp>
    </p:spTree>
    <p:extLst>
      <p:ext uri="{BB962C8B-B14F-4D97-AF65-F5344CB8AC3E}">
        <p14:creationId xmlns:p14="http://schemas.microsoft.com/office/powerpoint/2010/main" val="147120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4866D37-1EB5-40CA-AB3A-D55015D707E9}" type="datetimeFigureOut">
              <a:rPr lang="en-US" smtClean="0"/>
              <a:t>6/30/2026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59768932-3A98-4298-BCC5-10C6C2EDAFC5}" type="slidenum">
              <a:rPr lang="en-US" smtClean="0"/>
              <a:t>‹#›</a:t>
            </a:fld>
            <a:endParaRPr lang="en-US" dirty="0"/>
          </a:p>
        </p:txBody>
      </p:sp>
    </p:spTree>
    <p:extLst>
      <p:ext uri="{BB962C8B-B14F-4D97-AF65-F5344CB8AC3E}">
        <p14:creationId xmlns:p14="http://schemas.microsoft.com/office/powerpoint/2010/main" val="2224335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4866D37-1EB5-40CA-AB3A-D55015D707E9}" type="datetimeFigureOut">
              <a:rPr lang="en-US" smtClean="0"/>
              <a:t>6/30/2026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9768932-3A98-4298-BCC5-10C6C2EDAFC5}" type="slidenum">
              <a:rPr lang="en-US" smtClean="0"/>
              <a:t>‹#›</a:t>
            </a:fld>
            <a:endParaRPr lang="en-US" dirty="0"/>
          </a:p>
        </p:txBody>
      </p:sp>
    </p:spTree>
    <p:extLst>
      <p:ext uri="{BB962C8B-B14F-4D97-AF65-F5344CB8AC3E}">
        <p14:creationId xmlns:p14="http://schemas.microsoft.com/office/powerpoint/2010/main" val="3167692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866D37-1EB5-40CA-AB3A-D55015D707E9}" type="datetimeFigureOut">
              <a:rPr lang="en-US" smtClean="0"/>
              <a:t>6/30/2026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768932-3A98-4298-BCC5-10C6C2EDAFC5}" type="slidenum">
              <a:rPr lang="en-US" smtClean="0"/>
              <a:t>‹#›</a:t>
            </a:fld>
            <a:endParaRPr lang="en-US" dirty="0"/>
          </a:p>
        </p:txBody>
      </p:sp>
    </p:spTree>
    <p:extLst>
      <p:ext uri="{BB962C8B-B14F-4D97-AF65-F5344CB8AC3E}">
        <p14:creationId xmlns:p14="http://schemas.microsoft.com/office/powerpoint/2010/main" val="4188889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4866D37-1EB5-40CA-AB3A-D55015D707E9}" type="datetimeFigureOut">
              <a:rPr lang="en-US" smtClean="0"/>
              <a:t>6/30/2026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9768932-3A98-4298-BCC5-10C6C2EDAFC5}"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5096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todake@seminolestate.edu"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todake@aseminolestate.edu"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forms.office.com/r/SiRqcMT5Ab"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tel:214-703-8445"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EDFDE98-DC71-48AB-ABCD-C5272D004898}"/>
              </a:ext>
            </a:extLst>
          </p:cNvPr>
          <p:cNvSpPr>
            <a:spLocks noGrp="1"/>
          </p:cNvSpPr>
          <p:nvPr>
            <p:ph type="title"/>
          </p:nvPr>
        </p:nvSpPr>
        <p:spPr>
          <a:xfrm>
            <a:off x="457200" y="594359"/>
            <a:ext cx="3401122" cy="2286000"/>
          </a:xfrm>
        </p:spPr>
        <p:txBody>
          <a:bodyPr anchor="b">
            <a:normAutofit/>
          </a:bodyPr>
          <a:lstStyle/>
          <a:p>
            <a:r>
              <a:rPr lang="en-US" sz="4000" dirty="0"/>
              <a:t>Preceptor Training/Update</a:t>
            </a:r>
          </a:p>
        </p:txBody>
      </p:sp>
      <p:sp>
        <p:nvSpPr>
          <p:cNvPr id="16" name="Text Placeholder 3">
            <a:extLst>
              <a:ext uri="{FF2B5EF4-FFF2-40B4-BE49-F238E27FC236}">
                <a16:creationId xmlns:a16="http://schemas.microsoft.com/office/drawing/2014/main" id="{3F8BED09-D25C-4D68-85E0-FFE8374803B9}"/>
              </a:ext>
            </a:extLst>
          </p:cNvPr>
          <p:cNvSpPr>
            <a:spLocks noGrp="1"/>
          </p:cNvSpPr>
          <p:nvPr>
            <p:ph type="body" sz="half" idx="2"/>
          </p:nvPr>
        </p:nvSpPr>
        <p:spPr>
          <a:xfrm>
            <a:off x="457200" y="2926080"/>
            <a:ext cx="3200400" cy="3379124"/>
          </a:xfrm>
        </p:spPr>
        <p:txBody>
          <a:bodyPr>
            <a:normAutofit/>
          </a:bodyPr>
          <a:lstStyle/>
          <a:p>
            <a:r>
              <a:rPr lang="en-US" sz="2800" dirty="0"/>
              <a:t>2021</a:t>
            </a:r>
          </a:p>
          <a:p>
            <a:r>
              <a:rPr lang="en-US" sz="2800" dirty="0"/>
              <a:t>Thank you to all the agencies for supporting Seminole State College and our students.</a:t>
            </a:r>
          </a:p>
        </p:txBody>
      </p:sp>
      <p:pic>
        <p:nvPicPr>
          <p:cNvPr id="4" name="Picture 3" descr="Seminole State College Center for Public Safety Training Florida's First Responders badge">
            <a:extLst>
              <a:ext uri="{FF2B5EF4-FFF2-40B4-BE49-F238E27FC236}">
                <a16:creationId xmlns:a16="http://schemas.microsoft.com/office/drawing/2014/main" id="{82A773C7-B8AC-4FAD-81C4-7E826D138085}"/>
              </a:ext>
            </a:extLst>
          </p:cNvPr>
          <p:cNvPicPr>
            <a:picLocks noChangeAspect="1"/>
          </p:cNvPicPr>
          <p:nvPr/>
        </p:nvPicPr>
        <p:blipFill>
          <a:blip r:embed="rId2"/>
          <a:stretch>
            <a:fillRect/>
          </a:stretch>
        </p:blipFill>
        <p:spPr>
          <a:xfrm>
            <a:off x="5417820" y="731520"/>
            <a:ext cx="5257800" cy="5257800"/>
          </a:xfrm>
          <a:prstGeom prst="rect">
            <a:avLst/>
          </a:prstGeom>
          <a:noFill/>
        </p:spPr>
      </p:pic>
    </p:spTree>
    <p:extLst>
      <p:ext uri="{BB962C8B-B14F-4D97-AF65-F5344CB8AC3E}">
        <p14:creationId xmlns:p14="http://schemas.microsoft.com/office/powerpoint/2010/main" val="2725856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C60738-7C30-4EB7-9323-215C56A303A1}"/>
              </a:ext>
            </a:extLst>
          </p:cNvPr>
          <p:cNvSpPr>
            <a:spLocks noGrp="1"/>
          </p:cNvSpPr>
          <p:nvPr>
            <p:ph type="title"/>
          </p:nvPr>
        </p:nvSpPr>
        <p:spPr/>
        <p:txBody>
          <a:bodyPr/>
          <a:lstStyle/>
          <a:p>
            <a:r>
              <a:rPr lang="en-US" dirty="0"/>
              <a:t>Clinical, Field Experience and Field Internship</a:t>
            </a:r>
          </a:p>
        </p:txBody>
      </p:sp>
      <p:pic>
        <p:nvPicPr>
          <p:cNvPr id="10" name="Picture 2" descr="Seminole State College of Florida with yellow and blue shield logo">
            <a:extLst>
              <a:ext uri="{FF2B5EF4-FFF2-40B4-BE49-F238E27FC236}">
                <a16:creationId xmlns:a16="http://schemas.microsoft.com/office/drawing/2014/main" id="{9D5B5A7C-0AAA-4125-85A2-5FDA55FF34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5562" y="4635087"/>
            <a:ext cx="6860875" cy="173844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Seminole State College Center for Public Safety Training Florida's First Responders badge">
            <a:extLst>
              <a:ext uri="{FF2B5EF4-FFF2-40B4-BE49-F238E27FC236}">
                <a16:creationId xmlns:a16="http://schemas.microsoft.com/office/drawing/2014/main" id="{9C90DC48-085C-427A-BF17-1C592C4F8DC2}"/>
              </a:ext>
            </a:extLst>
          </p:cNvPr>
          <p:cNvPicPr>
            <a:picLocks noChangeAspect="1"/>
          </p:cNvPicPr>
          <p:nvPr/>
        </p:nvPicPr>
        <p:blipFill>
          <a:blip r:embed="rId3"/>
          <a:stretch>
            <a:fillRect/>
          </a:stretch>
        </p:blipFill>
        <p:spPr>
          <a:xfrm>
            <a:off x="10503262" y="4882659"/>
            <a:ext cx="1688738" cy="1688738"/>
          </a:xfrm>
          <a:prstGeom prst="rect">
            <a:avLst/>
          </a:prstGeom>
        </p:spPr>
      </p:pic>
    </p:spTree>
    <p:extLst>
      <p:ext uri="{BB962C8B-B14F-4D97-AF65-F5344CB8AC3E}">
        <p14:creationId xmlns:p14="http://schemas.microsoft.com/office/powerpoint/2010/main" val="2414090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B977-9FBF-4133-8C94-A2A3BE87F8C0}"/>
              </a:ext>
            </a:extLst>
          </p:cNvPr>
          <p:cNvSpPr>
            <a:spLocks noGrp="1"/>
          </p:cNvSpPr>
          <p:nvPr>
            <p:ph type="title"/>
          </p:nvPr>
        </p:nvSpPr>
        <p:spPr/>
        <p:txBody>
          <a:bodyPr/>
          <a:lstStyle/>
          <a:p>
            <a:r>
              <a:rPr lang="en-US" dirty="0"/>
              <a:t>Clinical, Field Experience &amp; Internship</a:t>
            </a:r>
          </a:p>
        </p:txBody>
      </p:sp>
      <p:sp>
        <p:nvSpPr>
          <p:cNvPr id="3" name="Content Placeholder 2">
            <a:extLst>
              <a:ext uri="{FF2B5EF4-FFF2-40B4-BE49-F238E27FC236}">
                <a16:creationId xmlns:a16="http://schemas.microsoft.com/office/drawing/2014/main" id="{168395E0-C5E5-4C44-B124-96FC5BA6A4D8}"/>
              </a:ext>
            </a:extLst>
          </p:cNvPr>
          <p:cNvSpPr>
            <a:spLocks noGrp="1"/>
          </p:cNvSpPr>
          <p:nvPr>
            <p:ph idx="1"/>
          </p:nvPr>
        </p:nvSpPr>
        <p:spPr>
          <a:xfrm>
            <a:off x="1097280" y="1845733"/>
            <a:ext cx="10535920" cy="4385733"/>
          </a:xfrm>
        </p:spPr>
        <p:txBody>
          <a:bodyPr>
            <a:normAutofit fontScale="92500" lnSpcReduction="10000"/>
          </a:bodyPr>
          <a:lstStyle/>
          <a:p>
            <a:r>
              <a:rPr lang="en-US" sz="2400" dirty="0"/>
              <a:t>The primary goal of the paramedic clinical, field experience and field internship is to provide students a broad spectrum of patient situations and complaints.  Students are expected to operate under the preceptor’s guidance and direction to refine their skills as well as the ability to assess, treat and make other critical decisions about personal safety and patient care.  Every student is required to meet terminal competencies as outline later.  These terminal competencies are achieved through a combination of hospital (clinical) and prehospital (field experience or internship) contacts.</a:t>
            </a:r>
          </a:p>
          <a:p>
            <a:r>
              <a:rPr lang="en-US" sz="2400" dirty="0"/>
              <a:t>Please take every opportunity to discuss with the student after each patient contact, their strengths and weaknesses.  Remember, reinforce positive behaviors and teach through the negatives.</a:t>
            </a:r>
          </a:p>
          <a:p>
            <a:r>
              <a:rPr lang="en-US" sz="2400" dirty="0"/>
              <a:t>Finally, we want the student to receive the best clinical and internship experiences he/she can possibly have.  WE depend on you as preceptors to provide sound tutoring and hands-on experiences during all phases of the program.  The impact you have on students will impact the quality of the paramedic they become.</a:t>
            </a:r>
          </a:p>
          <a:p>
            <a:endParaRPr lang="en-US" dirty="0"/>
          </a:p>
          <a:p>
            <a:pPr marL="0" indent="0">
              <a:buNone/>
            </a:pPr>
            <a:endParaRPr lang="en-US" dirty="0"/>
          </a:p>
        </p:txBody>
      </p:sp>
      <p:pic>
        <p:nvPicPr>
          <p:cNvPr id="4" name="Picture 3" descr="Seminole State College Center for Public Safety Training Florida's First Responders badge">
            <a:extLst>
              <a:ext uri="{FF2B5EF4-FFF2-40B4-BE49-F238E27FC236}">
                <a16:creationId xmlns:a16="http://schemas.microsoft.com/office/drawing/2014/main" id="{9C90DC48-085C-427A-BF17-1C592C4F8DC2}"/>
              </a:ext>
            </a:extLst>
          </p:cNvPr>
          <p:cNvPicPr>
            <a:picLocks noChangeAspect="1"/>
          </p:cNvPicPr>
          <p:nvPr/>
        </p:nvPicPr>
        <p:blipFill>
          <a:blip r:embed="rId2"/>
          <a:stretch>
            <a:fillRect/>
          </a:stretch>
        </p:blipFill>
        <p:spPr>
          <a:xfrm>
            <a:off x="10908406" y="5287803"/>
            <a:ext cx="1283593" cy="1283593"/>
          </a:xfrm>
          <a:prstGeom prst="rect">
            <a:avLst/>
          </a:prstGeom>
        </p:spPr>
      </p:pic>
    </p:spTree>
    <p:extLst>
      <p:ext uri="{BB962C8B-B14F-4D97-AF65-F5344CB8AC3E}">
        <p14:creationId xmlns:p14="http://schemas.microsoft.com/office/powerpoint/2010/main" val="2943230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B977-9FBF-4133-8C94-A2A3BE87F8C0}"/>
              </a:ext>
            </a:extLst>
          </p:cNvPr>
          <p:cNvSpPr>
            <a:spLocks noGrp="1"/>
          </p:cNvSpPr>
          <p:nvPr>
            <p:ph type="title"/>
          </p:nvPr>
        </p:nvSpPr>
        <p:spPr/>
        <p:txBody>
          <a:bodyPr/>
          <a:lstStyle/>
          <a:p>
            <a:r>
              <a:rPr lang="en-US" dirty="0"/>
              <a:t>Clinical Experience	</a:t>
            </a:r>
          </a:p>
        </p:txBody>
      </p:sp>
      <p:sp>
        <p:nvSpPr>
          <p:cNvPr id="3" name="Content Placeholder 2">
            <a:extLst>
              <a:ext uri="{FF2B5EF4-FFF2-40B4-BE49-F238E27FC236}">
                <a16:creationId xmlns:a16="http://schemas.microsoft.com/office/drawing/2014/main" id="{168395E0-C5E5-4C44-B124-96FC5BA6A4D8}"/>
              </a:ext>
            </a:extLst>
          </p:cNvPr>
          <p:cNvSpPr>
            <a:spLocks noGrp="1"/>
          </p:cNvSpPr>
          <p:nvPr>
            <p:ph idx="1"/>
          </p:nvPr>
        </p:nvSpPr>
        <p:spPr>
          <a:xfrm>
            <a:off x="1097280" y="1845734"/>
            <a:ext cx="10383520" cy="4023360"/>
          </a:xfrm>
        </p:spPr>
        <p:txBody>
          <a:bodyPr>
            <a:normAutofit lnSpcReduction="10000"/>
          </a:bodyPr>
          <a:lstStyle/>
          <a:p>
            <a:pPr>
              <a:buFont typeface="Arial" panose="020B0604020202020204" pitchFamily="34" charset="0"/>
              <a:buChar char="•"/>
            </a:pPr>
            <a:r>
              <a:rPr lang="en-US" sz="2600" dirty="0"/>
              <a:t>Clinical experience = hospital rotations (228 over 3 semester)</a:t>
            </a:r>
          </a:p>
          <a:p>
            <a:pPr>
              <a:buFont typeface="Arial" panose="020B0604020202020204" pitchFamily="34" charset="0"/>
              <a:buChar char="•"/>
            </a:pPr>
            <a:r>
              <a:rPr lang="en-US" sz="2600" dirty="0"/>
              <a:t>Hospitals:</a:t>
            </a:r>
          </a:p>
          <a:p>
            <a:pPr marL="201168" lvl="1" indent="0">
              <a:buNone/>
            </a:pPr>
            <a:r>
              <a:rPr lang="en-US" sz="2300" dirty="0"/>
              <a:t>SSCH ED			CFR ED </a:t>
            </a:r>
          </a:p>
          <a:p>
            <a:pPr marL="201168" lvl="1" indent="0">
              <a:buNone/>
            </a:pPr>
            <a:r>
              <a:rPr lang="en-US" sz="2300" dirty="0"/>
              <a:t>CFR Respiratory		APH- ED and PICU</a:t>
            </a:r>
          </a:p>
          <a:p>
            <a:pPr marL="201168" lvl="1" indent="0">
              <a:buNone/>
            </a:pPr>
            <a:r>
              <a:rPr lang="en-US" sz="2300" dirty="0"/>
              <a:t>WPH- L&amp;D			ORMC- Ed and Burn Unit</a:t>
            </a:r>
          </a:p>
          <a:p>
            <a:pPr>
              <a:buFont typeface="Arial" panose="020B0604020202020204" pitchFamily="34" charset="0"/>
              <a:buChar char="•"/>
            </a:pPr>
            <a:r>
              <a:rPr lang="en-US" sz="2600" dirty="0"/>
              <a:t>Types of Clinicals:</a:t>
            </a:r>
          </a:p>
          <a:p>
            <a:pPr marL="201168" lvl="1" indent="0">
              <a:buNone/>
            </a:pPr>
            <a:r>
              <a:rPr lang="en-US" sz="2300" dirty="0"/>
              <a:t>ED-Adult &amp; Peds	ICU-Neonate &amp; Peds</a:t>
            </a:r>
          </a:p>
          <a:p>
            <a:pPr marL="201168" lvl="1" indent="0">
              <a:buNone/>
            </a:pPr>
            <a:r>
              <a:rPr lang="en-US" sz="2300" dirty="0"/>
              <a:t>Behavioral		OR (w/ Anesthesiology team)</a:t>
            </a:r>
          </a:p>
          <a:p>
            <a:pPr marL="201168" lvl="1" indent="0">
              <a:buNone/>
            </a:pPr>
            <a:r>
              <a:rPr lang="en-US" sz="2300" dirty="0"/>
              <a:t>Burn Trauma  	Adult Trauma</a:t>
            </a:r>
          </a:p>
          <a:p>
            <a:pPr marL="201168" lvl="1" indent="0">
              <a:buNone/>
            </a:pPr>
            <a:r>
              <a:rPr lang="en-US" sz="2300" dirty="0"/>
              <a:t>Community Service</a:t>
            </a:r>
          </a:p>
          <a:p>
            <a:pPr marL="201168" lvl="1" indent="0">
              <a:buNone/>
            </a:pPr>
            <a:endParaRPr lang="en-US" dirty="0"/>
          </a:p>
        </p:txBody>
      </p:sp>
      <p:pic>
        <p:nvPicPr>
          <p:cNvPr id="4" name="Picture 3" descr="Seminole State College Center for Public Safety Training Florida's First Responders badge">
            <a:extLst>
              <a:ext uri="{FF2B5EF4-FFF2-40B4-BE49-F238E27FC236}">
                <a16:creationId xmlns:a16="http://schemas.microsoft.com/office/drawing/2014/main" id="{9C90DC48-085C-427A-BF17-1C592C4F8DC2}"/>
              </a:ext>
            </a:extLst>
          </p:cNvPr>
          <p:cNvPicPr>
            <a:picLocks noChangeAspect="1"/>
          </p:cNvPicPr>
          <p:nvPr/>
        </p:nvPicPr>
        <p:blipFill>
          <a:blip r:embed="rId2"/>
          <a:stretch>
            <a:fillRect/>
          </a:stretch>
        </p:blipFill>
        <p:spPr>
          <a:xfrm>
            <a:off x="10503262" y="4882659"/>
            <a:ext cx="1688738" cy="1688738"/>
          </a:xfrm>
          <a:prstGeom prst="rect">
            <a:avLst/>
          </a:prstGeom>
        </p:spPr>
      </p:pic>
    </p:spTree>
    <p:extLst>
      <p:ext uri="{BB962C8B-B14F-4D97-AF65-F5344CB8AC3E}">
        <p14:creationId xmlns:p14="http://schemas.microsoft.com/office/powerpoint/2010/main" val="4109981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B977-9FBF-4133-8C94-A2A3BE87F8C0}"/>
              </a:ext>
            </a:extLst>
          </p:cNvPr>
          <p:cNvSpPr>
            <a:spLocks noGrp="1"/>
          </p:cNvSpPr>
          <p:nvPr>
            <p:ph type="title"/>
          </p:nvPr>
        </p:nvSpPr>
        <p:spPr/>
        <p:txBody>
          <a:bodyPr/>
          <a:lstStyle/>
          <a:p>
            <a:r>
              <a:rPr lang="en-US" dirty="0"/>
              <a:t>Clinical Objectives</a:t>
            </a:r>
          </a:p>
        </p:txBody>
      </p:sp>
      <p:sp>
        <p:nvSpPr>
          <p:cNvPr id="3" name="Content Placeholder 2">
            <a:extLst>
              <a:ext uri="{FF2B5EF4-FFF2-40B4-BE49-F238E27FC236}">
                <a16:creationId xmlns:a16="http://schemas.microsoft.com/office/drawing/2014/main" id="{168395E0-C5E5-4C44-B124-96FC5BA6A4D8}"/>
              </a:ext>
            </a:extLst>
          </p:cNvPr>
          <p:cNvSpPr>
            <a:spLocks noGrp="1"/>
          </p:cNvSpPr>
          <p:nvPr>
            <p:ph idx="1"/>
          </p:nvPr>
        </p:nvSpPr>
        <p:spPr/>
        <p:txBody>
          <a:bodyPr/>
          <a:lstStyle/>
          <a:p>
            <a:endParaRPr lang="en-US" dirty="0"/>
          </a:p>
          <a:p>
            <a:pPr>
              <a:buFont typeface="Arial" panose="020B0604020202020204" pitchFamily="34" charset="0"/>
              <a:buChar char="•"/>
            </a:pPr>
            <a:r>
              <a:rPr lang="en-US" sz="2400" dirty="0"/>
              <a:t>To provide a controlled setting for concentrated patient assessment and skills</a:t>
            </a:r>
          </a:p>
          <a:p>
            <a:pPr>
              <a:buFont typeface="Arial" panose="020B0604020202020204" pitchFamily="34" charset="0"/>
              <a:buChar char="•"/>
            </a:pPr>
            <a:r>
              <a:rPr lang="en-US" sz="2400" dirty="0"/>
              <a:t>To learn appropriate interactions between pre-hospital and hospital staff</a:t>
            </a:r>
          </a:p>
          <a:p>
            <a:pPr>
              <a:buFont typeface="Arial" panose="020B0604020202020204" pitchFamily="34" charset="0"/>
              <a:buChar char="•"/>
            </a:pPr>
            <a:r>
              <a:rPr lang="en-US" sz="2400" dirty="0"/>
              <a:t>To ensure that minimum program competencies are achieved</a:t>
            </a:r>
          </a:p>
          <a:p>
            <a:endParaRPr lang="en-US" dirty="0"/>
          </a:p>
        </p:txBody>
      </p:sp>
      <p:pic>
        <p:nvPicPr>
          <p:cNvPr id="5" name="Picture 4" descr="Orlando Health Building with sunrise in the background">
            <a:extLst>
              <a:ext uri="{FF2B5EF4-FFF2-40B4-BE49-F238E27FC236}">
                <a16:creationId xmlns:a16="http://schemas.microsoft.com/office/drawing/2014/main" id="{2A3E3A82-07E3-4201-A429-7D22DD720595}"/>
              </a:ext>
            </a:extLst>
          </p:cNvPr>
          <p:cNvPicPr>
            <a:picLocks noChangeAspect="1"/>
          </p:cNvPicPr>
          <p:nvPr/>
        </p:nvPicPr>
        <p:blipFill>
          <a:blip r:embed="rId2"/>
          <a:stretch>
            <a:fillRect/>
          </a:stretch>
        </p:blipFill>
        <p:spPr>
          <a:xfrm>
            <a:off x="244130" y="4368198"/>
            <a:ext cx="3704094" cy="1852047"/>
          </a:xfrm>
          <a:prstGeom prst="rect">
            <a:avLst/>
          </a:prstGeom>
        </p:spPr>
      </p:pic>
      <p:pic>
        <p:nvPicPr>
          <p:cNvPr id="4" name="Picture 3" descr="Seminole State College Center for Public Safety Training Florida's First Responders badge">
            <a:extLst>
              <a:ext uri="{FF2B5EF4-FFF2-40B4-BE49-F238E27FC236}">
                <a16:creationId xmlns:a16="http://schemas.microsoft.com/office/drawing/2014/main" id="{9C90DC48-085C-427A-BF17-1C592C4F8DC2}"/>
              </a:ext>
            </a:extLst>
          </p:cNvPr>
          <p:cNvPicPr>
            <a:picLocks noChangeAspect="1"/>
          </p:cNvPicPr>
          <p:nvPr/>
        </p:nvPicPr>
        <p:blipFill>
          <a:blip r:embed="rId3"/>
          <a:stretch>
            <a:fillRect/>
          </a:stretch>
        </p:blipFill>
        <p:spPr>
          <a:xfrm>
            <a:off x="10503262" y="4882659"/>
            <a:ext cx="1688738" cy="1688738"/>
          </a:xfrm>
          <a:prstGeom prst="rect">
            <a:avLst/>
          </a:prstGeom>
        </p:spPr>
      </p:pic>
    </p:spTree>
    <p:extLst>
      <p:ext uri="{BB962C8B-B14F-4D97-AF65-F5344CB8AC3E}">
        <p14:creationId xmlns:p14="http://schemas.microsoft.com/office/powerpoint/2010/main" val="3551574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B977-9FBF-4133-8C94-A2A3BE87F8C0}"/>
              </a:ext>
            </a:extLst>
          </p:cNvPr>
          <p:cNvSpPr>
            <a:spLocks noGrp="1"/>
          </p:cNvSpPr>
          <p:nvPr>
            <p:ph type="title"/>
          </p:nvPr>
        </p:nvSpPr>
        <p:spPr/>
        <p:txBody>
          <a:bodyPr/>
          <a:lstStyle/>
          <a:p>
            <a:r>
              <a:rPr lang="en-US" dirty="0"/>
              <a:t>Field Experience and Internship (Capstone)</a:t>
            </a:r>
          </a:p>
        </p:txBody>
      </p:sp>
      <p:pic>
        <p:nvPicPr>
          <p:cNvPr id="5" name="Picture 4" descr="Red Fire Rescue Truck on a road">
            <a:extLst>
              <a:ext uri="{FF2B5EF4-FFF2-40B4-BE49-F238E27FC236}">
                <a16:creationId xmlns:a16="http://schemas.microsoft.com/office/drawing/2014/main" id="{7B3710EE-6CBA-40F3-A753-9796B6336871}"/>
              </a:ext>
            </a:extLst>
          </p:cNvPr>
          <p:cNvPicPr>
            <a:picLocks noChangeAspect="1"/>
          </p:cNvPicPr>
          <p:nvPr/>
        </p:nvPicPr>
        <p:blipFill>
          <a:blip r:embed="rId2"/>
          <a:stretch>
            <a:fillRect/>
          </a:stretch>
        </p:blipFill>
        <p:spPr>
          <a:xfrm rot="20298279">
            <a:off x="582232" y="2589803"/>
            <a:ext cx="3267414" cy="1558305"/>
          </a:xfrm>
          <a:prstGeom prst="rect">
            <a:avLst/>
          </a:prstGeom>
        </p:spPr>
      </p:pic>
      <p:sp>
        <p:nvSpPr>
          <p:cNvPr id="3" name="Content Placeholder 2">
            <a:extLst>
              <a:ext uri="{FF2B5EF4-FFF2-40B4-BE49-F238E27FC236}">
                <a16:creationId xmlns:a16="http://schemas.microsoft.com/office/drawing/2014/main" id="{168395E0-C5E5-4C44-B124-96FC5BA6A4D8}"/>
              </a:ext>
            </a:extLst>
          </p:cNvPr>
          <p:cNvSpPr>
            <a:spLocks noGrp="1"/>
          </p:cNvSpPr>
          <p:nvPr>
            <p:ph idx="1"/>
          </p:nvPr>
        </p:nvSpPr>
        <p:spPr>
          <a:xfrm>
            <a:off x="4222929" y="3368955"/>
            <a:ext cx="4273342" cy="3045213"/>
          </a:xfrm>
        </p:spPr>
        <p:txBody>
          <a:bodyPr/>
          <a:lstStyle/>
          <a:p>
            <a:pPr>
              <a:buFont typeface="Arial" panose="020B0604020202020204" pitchFamily="34" charset="0"/>
              <a:buChar char="•"/>
            </a:pPr>
            <a:r>
              <a:rPr lang="en-US" dirty="0"/>
              <a:t>120 hours between P1 &amp; P2 of field experience</a:t>
            </a:r>
          </a:p>
          <a:p>
            <a:pPr>
              <a:buFont typeface="Arial" panose="020B0604020202020204" pitchFamily="34" charset="0"/>
              <a:buChar char="•"/>
            </a:pPr>
            <a:r>
              <a:rPr lang="en-US" dirty="0"/>
              <a:t>154 hrs. for Internship (Capstone)</a:t>
            </a:r>
          </a:p>
          <a:p>
            <a:pPr>
              <a:buFont typeface="Arial" panose="020B0604020202020204" pitchFamily="34" charset="0"/>
              <a:buChar char="•"/>
            </a:pPr>
            <a:r>
              <a:rPr lang="en-US" dirty="0"/>
              <a:t>Multiple agencies used within and outside of Seminole County</a:t>
            </a:r>
          </a:p>
          <a:p>
            <a:endParaRPr lang="en-US" dirty="0"/>
          </a:p>
        </p:txBody>
      </p:sp>
      <p:pic>
        <p:nvPicPr>
          <p:cNvPr id="6" name="Picture 5" descr="Red Seminole County Fire Rescue Paramedic Truck in a garage">
            <a:extLst>
              <a:ext uri="{FF2B5EF4-FFF2-40B4-BE49-F238E27FC236}">
                <a16:creationId xmlns:a16="http://schemas.microsoft.com/office/drawing/2014/main" id="{831C4493-64C1-4225-B27C-EB1C782120EF}"/>
              </a:ext>
            </a:extLst>
          </p:cNvPr>
          <p:cNvPicPr>
            <a:picLocks noChangeAspect="1"/>
          </p:cNvPicPr>
          <p:nvPr/>
        </p:nvPicPr>
        <p:blipFill>
          <a:blip r:embed="rId3"/>
          <a:stretch>
            <a:fillRect/>
          </a:stretch>
        </p:blipFill>
        <p:spPr>
          <a:xfrm rot="324988">
            <a:off x="8565417" y="2335368"/>
            <a:ext cx="2857500" cy="1600200"/>
          </a:xfrm>
          <a:prstGeom prst="rect">
            <a:avLst/>
          </a:prstGeom>
        </p:spPr>
      </p:pic>
      <p:pic>
        <p:nvPicPr>
          <p:cNvPr id="4" name="Picture 3" descr="Seminole State College Center for Public Safety Training Florida's First Responders badge">
            <a:extLst>
              <a:ext uri="{FF2B5EF4-FFF2-40B4-BE49-F238E27FC236}">
                <a16:creationId xmlns:a16="http://schemas.microsoft.com/office/drawing/2014/main" id="{9C90DC48-085C-427A-BF17-1C592C4F8DC2}"/>
              </a:ext>
            </a:extLst>
          </p:cNvPr>
          <p:cNvPicPr>
            <a:picLocks noChangeAspect="1"/>
          </p:cNvPicPr>
          <p:nvPr/>
        </p:nvPicPr>
        <p:blipFill>
          <a:blip r:embed="rId4"/>
          <a:stretch>
            <a:fillRect/>
          </a:stretch>
        </p:blipFill>
        <p:spPr>
          <a:xfrm>
            <a:off x="10503262" y="4882659"/>
            <a:ext cx="1688738" cy="1688738"/>
          </a:xfrm>
          <a:prstGeom prst="rect">
            <a:avLst/>
          </a:prstGeom>
        </p:spPr>
      </p:pic>
    </p:spTree>
    <p:extLst>
      <p:ext uri="{BB962C8B-B14F-4D97-AF65-F5344CB8AC3E}">
        <p14:creationId xmlns:p14="http://schemas.microsoft.com/office/powerpoint/2010/main" val="2358386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B977-9FBF-4133-8C94-A2A3BE87F8C0}"/>
              </a:ext>
            </a:extLst>
          </p:cNvPr>
          <p:cNvSpPr>
            <a:spLocks noGrp="1"/>
          </p:cNvSpPr>
          <p:nvPr>
            <p:ph type="title"/>
          </p:nvPr>
        </p:nvSpPr>
        <p:spPr/>
        <p:txBody>
          <a:bodyPr/>
          <a:lstStyle/>
          <a:p>
            <a:r>
              <a:rPr lang="en-US" dirty="0"/>
              <a:t>Field Experience</a:t>
            </a:r>
          </a:p>
        </p:txBody>
      </p:sp>
      <p:sp>
        <p:nvSpPr>
          <p:cNvPr id="3" name="Content Placeholder 2">
            <a:extLst>
              <a:ext uri="{FF2B5EF4-FFF2-40B4-BE49-F238E27FC236}">
                <a16:creationId xmlns:a16="http://schemas.microsoft.com/office/drawing/2014/main" id="{168395E0-C5E5-4C44-B124-96FC5BA6A4D8}"/>
              </a:ext>
            </a:extLst>
          </p:cNvPr>
          <p:cNvSpPr>
            <a:spLocks noGrp="1"/>
          </p:cNvSpPr>
          <p:nvPr>
            <p:ph idx="1"/>
          </p:nvPr>
        </p:nvSpPr>
        <p:spPr/>
        <p:txBody>
          <a:bodyPr/>
          <a:lstStyle/>
          <a:p>
            <a:pPr>
              <a:buFont typeface="Arial" panose="020B0604020202020204" pitchFamily="34" charset="0"/>
              <a:buChar char="•"/>
            </a:pPr>
            <a:r>
              <a:rPr lang="en-US" dirty="0"/>
              <a:t>Field experience is the student functioning primarily as a team member and learning how to lead a team.</a:t>
            </a:r>
          </a:p>
          <a:p>
            <a:pPr>
              <a:buFont typeface="Arial" panose="020B0604020202020204" pitchFamily="34" charset="0"/>
              <a:buChar char="•"/>
            </a:pPr>
            <a:r>
              <a:rPr lang="en-US" dirty="0"/>
              <a:t>Student learn procedures, equipment and how to function as the team lead.</a:t>
            </a:r>
          </a:p>
          <a:p>
            <a:pPr>
              <a:buFont typeface="Arial" panose="020B0604020202020204" pitchFamily="34" charset="0"/>
              <a:buChar char="•"/>
            </a:pPr>
            <a:r>
              <a:rPr lang="en-US" dirty="0"/>
              <a:t>Performs skills and assessments and learns to interact with the patient.</a:t>
            </a:r>
          </a:p>
          <a:p>
            <a:pPr>
              <a:buFont typeface="Arial" panose="020B0604020202020204" pitchFamily="34" charset="0"/>
              <a:buChar char="•"/>
            </a:pPr>
            <a:r>
              <a:rPr lang="en-US" dirty="0"/>
              <a:t>Give reports to facilities</a:t>
            </a:r>
          </a:p>
          <a:p>
            <a:pPr>
              <a:buFont typeface="Arial" panose="020B0604020202020204" pitchFamily="34" charset="0"/>
              <a:buChar char="•"/>
            </a:pPr>
            <a:r>
              <a:rPr lang="en-US" dirty="0"/>
              <a:t>Assist preceptor in all levels and aspects of patient care.</a:t>
            </a:r>
          </a:p>
        </p:txBody>
      </p:sp>
      <p:pic>
        <p:nvPicPr>
          <p:cNvPr id="4" name="Picture 3" descr="Seminole State College Center for Public Safety Training Florida's First Responders badge">
            <a:extLst>
              <a:ext uri="{FF2B5EF4-FFF2-40B4-BE49-F238E27FC236}">
                <a16:creationId xmlns:a16="http://schemas.microsoft.com/office/drawing/2014/main" id="{9C90DC48-085C-427A-BF17-1C592C4F8DC2}"/>
              </a:ext>
            </a:extLst>
          </p:cNvPr>
          <p:cNvPicPr>
            <a:picLocks noChangeAspect="1"/>
          </p:cNvPicPr>
          <p:nvPr/>
        </p:nvPicPr>
        <p:blipFill>
          <a:blip r:embed="rId2"/>
          <a:stretch>
            <a:fillRect/>
          </a:stretch>
        </p:blipFill>
        <p:spPr>
          <a:xfrm>
            <a:off x="10503262" y="4882659"/>
            <a:ext cx="1688738" cy="1688738"/>
          </a:xfrm>
          <a:prstGeom prst="rect">
            <a:avLst/>
          </a:prstGeom>
        </p:spPr>
      </p:pic>
    </p:spTree>
    <p:extLst>
      <p:ext uri="{BB962C8B-B14F-4D97-AF65-F5344CB8AC3E}">
        <p14:creationId xmlns:p14="http://schemas.microsoft.com/office/powerpoint/2010/main" val="3470218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B977-9FBF-4133-8C94-A2A3BE87F8C0}"/>
              </a:ext>
            </a:extLst>
          </p:cNvPr>
          <p:cNvSpPr>
            <a:spLocks noGrp="1"/>
          </p:cNvSpPr>
          <p:nvPr>
            <p:ph type="title"/>
          </p:nvPr>
        </p:nvSpPr>
        <p:spPr/>
        <p:txBody>
          <a:bodyPr/>
          <a:lstStyle/>
          <a:p>
            <a:r>
              <a:rPr lang="en-US" dirty="0"/>
              <a:t>Field Internship- Capstone: Team </a:t>
            </a:r>
            <a:r>
              <a:rPr lang="en-US" b="1" dirty="0"/>
              <a:t>Leader</a:t>
            </a:r>
          </a:p>
        </p:txBody>
      </p:sp>
      <p:sp>
        <p:nvSpPr>
          <p:cNvPr id="3" name="Content Placeholder 2">
            <a:extLst>
              <a:ext uri="{FF2B5EF4-FFF2-40B4-BE49-F238E27FC236}">
                <a16:creationId xmlns:a16="http://schemas.microsoft.com/office/drawing/2014/main" id="{168395E0-C5E5-4C44-B124-96FC5BA6A4D8}"/>
              </a:ext>
            </a:extLst>
          </p:cNvPr>
          <p:cNvSpPr>
            <a:spLocks noGrp="1"/>
          </p:cNvSpPr>
          <p:nvPr>
            <p:ph idx="1"/>
          </p:nvPr>
        </p:nvSpPr>
        <p:spPr/>
        <p:txBody>
          <a:bodyPr>
            <a:normAutofit/>
          </a:bodyPr>
          <a:lstStyle/>
          <a:p>
            <a:r>
              <a:rPr lang="en-US" sz="2400" dirty="0"/>
              <a:t>The Capstone experience prepares students for entry-level paramedic positions. When the student reaches the team leader phase, they should be able to take responsibility for all aspects of the call. </a:t>
            </a:r>
          </a:p>
          <a:p>
            <a:r>
              <a:rPr lang="en-US" sz="2400" dirty="0"/>
              <a:t>Please allow the student to </a:t>
            </a:r>
            <a:r>
              <a:rPr lang="en-US" sz="2400" b="1" i="1" dirty="0"/>
              <a:t>LEAD</a:t>
            </a:r>
            <a:r>
              <a:rPr lang="en-US" sz="2400" dirty="0"/>
              <a:t>, interacting when you feel necessary for the safety of patient care.  The student should also take responsibility for delegating tasks to the crew members (such as directions to prepare equipment needed for pt. care). </a:t>
            </a:r>
          </a:p>
          <a:p>
            <a:r>
              <a:rPr lang="en-US" sz="2400" dirty="0"/>
              <a:t>Students should also be able to assume responsibility for all aspects of patient care and transfer of care.  Finally, students and preceptors should be confident in the skills/assessments performed and the demeanor displayed.</a:t>
            </a:r>
          </a:p>
        </p:txBody>
      </p:sp>
      <p:pic>
        <p:nvPicPr>
          <p:cNvPr id="4" name="Picture 3" descr="Seminole State College Center for Public Safety Training Florida's First Responders badge">
            <a:extLst>
              <a:ext uri="{FF2B5EF4-FFF2-40B4-BE49-F238E27FC236}">
                <a16:creationId xmlns:a16="http://schemas.microsoft.com/office/drawing/2014/main" id="{9C90DC48-085C-427A-BF17-1C592C4F8DC2}"/>
              </a:ext>
            </a:extLst>
          </p:cNvPr>
          <p:cNvPicPr>
            <a:picLocks noChangeAspect="1"/>
          </p:cNvPicPr>
          <p:nvPr/>
        </p:nvPicPr>
        <p:blipFill>
          <a:blip r:embed="rId2"/>
          <a:stretch>
            <a:fillRect/>
          </a:stretch>
        </p:blipFill>
        <p:spPr>
          <a:xfrm>
            <a:off x="10503262" y="5110425"/>
            <a:ext cx="1688738" cy="1688738"/>
          </a:xfrm>
          <a:prstGeom prst="rect">
            <a:avLst/>
          </a:prstGeom>
        </p:spPr>
      </p:pic>
    </p:spTree>
    <p:extLst>
      <p:ext uri="{BB962C8B-B14F-4D97-AF65-F5344CB8AC3E}">
        <p14:creationId xmlns:p14="http://schemas.microsoft.com/office/powerpoint/2010/main" val="320671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B977-9FBF-4133-8C94-A2A3BE87F8C0}"/>
              </a:ext>
            </a:extLst>
          </p:cNvPr>
          <p:cNvSpPr>
            <a:spLocks noGrp="1"/>
          </p:cNvSpPr>
          <p:nvPr>
            <p:ph type="title"/>
          </p:nvPr>
        </p:nvSpPr>
        <p:spPr/>
        <p:txBody>
          <a:bodyPr/>
          <a:lstStyle/>
          <a:p>
            <a:r>
              <a:rPr lang="en-US" dirty="0"/>
              <a:t>Team Lead description</a:t>
            </a:r>
          </a:p>
        </p:txBody>
      </p:sp>
      <p:sp>
        <p:nvSpPr>
          <p:cNvPr id="3" name="Content Placeholder 2">
            <a:extLst>
              <a:ext uri="{FF2B5EF4-FFF2-40B4-BE49-F238E27FC236}">
                <a16:creationId xmlns:a16="http://schemas.microsoft.com/office/drawing/2014/main" id="{168395E0-C5E5-4C44-B124-96FC5BA6A4D8}"/>
              </a:ext>
            </a:extLst>
          </p:cNvPr>
          <p:cNvSpPr>
            <a:spLocks noGrp="1"/>
          </p:cNvSpPr>
          <p:nvPr>
            <p:ph idx="1"/>
          </p:nvPr>
        </p:nvSpPr>
        <p:spPr>
          <a:xfrm>
            <a:off x="1257299" y="1845734"/>
            <a:ext cx="9898381" cy="4351866"/>
          </a:xfrm>
        </p:spPr>
        <p:txBody>
          <a:bodyPr>
            <a:normAutofit/>
          </a:bodyPr>
          <a:lstStyle/>
          <a:p>
            <a:r>
              <a:rPr lang="en-US" b="1" u="sng" dirty="0"/>
              <a:t>Per CoAEMSP a team lead is defined as</a:t>
            </a:r>
            <a:r>
              <a:rPr lang="en-US" dirty="0"/>
              <a:t>: </a:t>
            </a:r>
          </a:p>
          <a:p>
            <a:pPr marL="201168" lvl="1" indent="0">
              <a:buNone/>
            </a:pPr>
            <a:r>
              <a:rPr lang="en-US" sz="2000" dirty="0"/>
              <a:t>occurring during the capstone field internship experience in which students apply the concepts acquired and demonstrate that they have achieved the terminal goals for learning established by their education program, </a:t>
            </a:r>
            <a:r>
              <a:rPr lang="en-US" sz="2000" b="1" u="sng" dirty="0">
                <a:solidFill>
                  <a:srgbClr val="C00000"/>
                </a:solidFill>
              </a:rPr>
              <a:t>and are able to demonstrate entry- level competency</a:t>
            </a:r>
            <a:r>
              <a:rPr lang="en-US" sz="2000" b="1" u="sng" dirty="0"/>
              <a:t> </a:t>
            </a:r>
            <a:r>
              <a:rPr lang="en-US" sz="2000" dirty="0"/>
              <a:t>in the profession including the cognitive, psychomotor, and affective learning domains. </a:t>
            </a:r>
          </a:p>
          <a:p>
            <a:endParaRPr lang="en-US" sz="2400" dirty="0"/>
          </a:p>
          <a:p>
            <a:pPr marL="201168" lvl="1" indent="0">
              <a:buNone/>
            </a:pPr>
            <a:r>
              <a:rPr lang="en-US" sz="2000" dirty="0"/>
              <a:t>The capstone experience occurs </a:t>
            </a:r>
            <a:r>
              <a:rPr lang="en-US" sz="2000" i="1" dirty="0"/>
              <a:t>after</a:t>
            </a:r>
            <a:r>
              <a:rPr lang="en-US" sz="2000" dirty="0"/>
              <a:t> the didactic, lab and clinical, and optional field experience components have been completed and of enough volume to show competence in a wide range of clinical situations. </a:t>
            </a:r>
          </a:p>
          <a:p>
            <a:endParaRPr lang="en-US" dirty="0"/>
          </a:p>
        </p:txBody>
      </p:sp>
      <p:pic>
        <p:nvPicPr>
          <p:cNvPr id="4" name="Picture 3" descr="Seminole State College Center for Public Safety Training Florida's First Responders badge">
            <a:extLst>
              <a:ext uri="{FF2B5EF4-FFF2-40B4-BE49-F238E27FC236}">
                <a16:creationId xmlns:a16="http://schemas.microsoft.com/office/drawing/2014/main" id="{9C90DC48-085C-427A-BF17-1C592C4F8DC2}"/>
              </a:ext>
            </a:extLst>
          </p:cNvPr>
          <p:cNvPicPr>
            <a:picLocks noChangeAspect="1"/>
          </p:cNvPicPr>
          <p:nvPr/>
        </p:nvPicPr>
        <p:blipFill>
          <a:blip r:embed="rId2"/>
          <a:stretch>
            <a:fillRect/>
          </a:stretch>
        </p:blipFill>
        <p:spPr>
          <a:xfrm>
            <a:off x="10250351" y="48622"/>
            <a:ext cx="1688738" cy="1688738"/>
          </a:xfrm>
          <a:prstGeom prst="rect">
            <a:avLst/>
          </a:prstGeom>
        </p:spPr>
      </p:pic>
    </p:spTree>
    <p:extLst>
      <p:ext uri="{BB962C8B-B14F-4D97-AF65-F5344CB8AC3E}">
        <p14:creationId xmlns:p14="http://schemas.microsoft.com/office/powerpoint/2010/main" val="1532388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B977-9FBF-4133-8C94-A2A3BE87F8C0}"/>
              </a:ext>
            </a:extLst>
          </p:cNvPr>
          <p:cNvSpPr>
            <a:spLocks noGrp="1"/>
          </p:cNvSpPr>
          <p:nvPr>
            <p:ph type="title"/>
          </p:nvPr>
        </p:nvSpPr>
        <p:spPr/>
        <p:txBody>
          <a:bodyPr/>
          <a:lstStyle/>
          <a:p>
            <a:r>
              <a:rPr lang="en-US" dirty="0"/>
              <a:t>Team Lead description cont.</a:t>
            </a:r>
          </a:p>
        </p:txBody>
      </p:sp>
      <p:sp>
        <p:nvSpPr>
          <p:cNvPr id="3" name="Content Placeholder 2">
            <a:extLst>
              <a:ext uri="{FF2B5EF4-FFF2-40B4-BE49-F238E27FC236}">
                <a16:creationId xmlns:a16="http://schemas.microsoft.com/office/drawing/2014/main" id="{168395E0-C5E5-4C44-B124-96FC5BA6A4D8}"/>
              </a:ext>
            </a:extLst>
          </p:cNvPr>
          <p:cNvSpPr>
            <a:spLocks noGrp="1"/>
          </p:cNvSpPr>
          <p:nvPr>
            <p:ph idx="1"/>
          </p:nvPr>
        </p:nvSpPr>
        <p:spPr>
          <a:xfrm>
            <a:off x="1206501" y="1845734"/>
            <a:ext cx="9949179" cy="4963644"/>
          </a:xfrm>
        </p:spPr>
        <p:txBody>
          <a:bodyPr>
            <a:normAutofit/>
          </a:bodyPr>
          <a:lstStyle/>
          <a:p>
            <a:pPr marL="0" indent="0">
              <a:buNone/>
            </a:pPr>
            <a:r>
              <a:rPr lang="en-US" i="1" u="sng" dirty="0"/>
              <a:t>The student has successfully led the team if he or she has conducted a comprehensive assessment (not necessarily performed the entire interview or physical exam, but rather overseen the assessment), as well as formulated and implemented a treatment plan for the patient.</a:t>
            </a:r>
            <a:r>
              <a:rPr lang="en-US" dirty="0"/>
              <a:t> </a:t>
            </a:r>
          </a:p>
          <a:p>
            <a:pPr marL="0" indent="0">
              <a:buNone/>
            </a:pPr>
            <a:r>
              <a:rPr lang="en-US" b="1" dirty="0">
                <a:solidFill>
                  <a:srgbClr val="C00000"/>
                </a:solidFill>
              </a:rPr>
              <a:t>This means that most (if not all) of the decisions have been made by the student especially :</a:t>
            </a:r>
          </a:p>
          <a:p>
            <a:pPr marL="0" indent="0">
              <a:buNone/>
            </a:pPr>
            <a:r>
              <a:rPr lang="en-US" dirty="0"/>
              <a:t> 	 -formulating a field impression, </a:t>
            </a:r>
          </a:p>
          <a:p>
            <a:pPr marL="0" indent="0">
              <a:buNone/>
            </a:pPr>
            <a:r>
              <a:rPr lang="en-US" dirty="0"/>
              <a:t>	-directing the treatment, </a:t>
            </a:r>
          </a:p>
          <a:p>
            <a:pPr marL="0" indent="0">
              <a:buNone/>
            </a:pPr>
            <a:r>
              <a:rPr lang="en-US" dirty="0"/>
              <a:t>	-determining patient acuity, </a:t>
            </a:r>
          </a:p>
          <a:p>
            <a:pPr marL="0" indent="0">
              <a:buNone/>
            </a:pPr>
            <a:r>
              <a:rPr lang="en-US" dirty="0"/>
              <a:t>	-disposition and packaging/moving the patient (if applicable). </a:t>
            </a:r>
          </a:p>
          <a:p>
            <a:pPr marL="0" indent="0">
              <a:buNone/>
            </a:pPr>
            <a:r>
              <a:rPr lang="en-US" dirty="0"/>
              <a:t>	-Minimal to no prompting was needed by the preceptor. No action was 	initiated/performed that endangered the physical or psychological safety of the 	patient, bystanders, other responders or crew. </a:t>
            </a:r>
            <a:r>
              <a:rPr lang="en-US" b="1" dirty="0">
                <a:highlight>
                  <a:srgbClr val="FFFF00"/>
                </a:highlight>
              </a:rPr>
              <a:t>(Preceptors should not agree to a </a:t>
            </a:r>
            <a:r>
              <a:rPr lang="en-US" b="1" dirty="0"/>
              <a:t>	</a:t>
            </a:r>
            <a:r>
              <a:rPr lang="en-US" b="1" dirty="0">
                <a:highlight>
                  <a:srgbClr val="FFFF00"/>
                </a:highlight>
              </a:rPr>
              <a:t>"successful" rating unless it is truly deserved.)</a:t>
            </a:r>
          </a:p>
        </p:txBody>
      </p:sp>
      <p:pic>
        <p:nvPicPr>
          <p:cNvPr id="4" name="Picture 3" descr="Seminole State College Center for Public Safety Training Florida's First Responders badge">
            <a:extLst>
              <a:ext uri="{FF2B5EF4-FFF2-40B4-BE49-F238E27FC236}">
                <a16:creationId xmlns:a16="http://schemas.microsoft.com/office/drawing/2014/main" id="{9C90DC48-085C-427A-BF17-1C592C4F8DC2}"/>
              </a:ext>
            </a:extLst>
          </p:cNvPr>
          <p:cNvPicPr>
            <a:picLocks noChangeAspect="1"/>
          </p:cNvPicPr>
          <p:nvPr/>
        </p:nvPicPr>
        <p:blipFill>
          <a:blip r:embed="rId2"/>
          <a:stretch>
            <a:fillRect/>
          </a:stretch>
        </p:blipFill>
        <p:spPr>
          <a:xfrm>
            <a:off x="10250351" y="48622"/>
            <a:ext cx="1688738" cy="1688738"/>
          </a:xfrm>
          <a:prstGeom prst="rect">
            <a:avLst/>
          </a:prstGeom>
        </p:spPr>
      </p:pic>
    </p:spTree>
    <p:extLst>
      <p:ext uri="{BB962C8B-B14F-4D97-AF65-F5344CB8AC3E}">
        <p14:creationId xmlns:p14="http://schemas.microsoft.com/office/powerpoint/2010/main" val="647429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B977-9FBF-4133-8C94-A2A3BE87F8C0}"/>
              </a:ext>
            </a:extLst>
          </p:cNvPr>
          <p:cNvSpPr>
            <a:spLocks noGrp="1"/>
          </p:cNvSpPr>
          <p:nvPr>
            <p:ph type="title"/>
          </p:nvPr>
        </p:nvSpPr>
        <p:spPr>
          <a:xfrm>
            <a:off x="457200" y="594359"/>
            <a:ext cx="3200400" cy="1167766"/>
          </a:xfrm>
        </p:spPr>
        <p:txBody>
          <a:bodyPr/>
          <a:lstStyle/>
          <a:p>
            <a:r>
              <a:rPr lang="en-US" dirty="0"/>
              <a:t>Terminal Competencies</a:t>
            </a:r>
          </a:p>
        </p:txBody>
      </p:sp>
      <p:sp>
        <p:nvSpPr>
          <p:cNvPr id="7" name="Text Placeholder 6">
            <a:extLst>
              <a:ext uri="{FF2B5EF4-FFF2-40B4-BE49-F238E27FC236}">
                <a16:creationId xmlns:a16="http://schemas.microsoft.com/office/drawing/2014/main" id="{C76E7BEB-3524-4A90-825E-092DB0DF29D9}"/>
              </a:ext>
            </a:extLst>
          </p:cNvPr>
          <p:cNvSpPr>
            <a:spLocks noGrp="1"/>
          </p:cNvSpPr>
          <p:nvPr>
            <p:ph type="body" sz="half" idx="2"/>
          </p:nvPr>
        </p:nvSpPr>
        <p:spPr>
          <a:xfrm>
            <a:off x="457200" y="1840230"/>
            <a:ext cx="3200400" cy="3379124"/>
          </a:xfrm>
        </p:spPr>
        <p:txBody>
          <a:bodyPr>
            <a:normAutofit lnSpcReduction="10000"/>
          </a:bodyPr>
          <a:lstStyle/>
          <a:p>
            <a:r>
              <a:rPr lang="en-US" sz="2400" dirty="0"/>
              <a:t>Terminal competencies are based off of CoAEMSP recommendations as approved by the SSC Paramedic advisory board.  Student must meet both skills and types of patients to meet the competencies.</a:t>
            </a:r>
          </a:p>
          <a:p>
            <a:endParaRPr lang="en-US" dirty="0"/>
          </a:p>
        </p:txBody>
      </p:sp>
      <p:pic>
        <p:nvPicPr>
          <p:cNvPr id="6" name="Picture 5" descr="Required Compenencies, Skill, Ages, Differential Diagnoses, Complaints on Patients in Clincial, Field Experience, or Capstone Field Internship, CoAEMSP Recommended Minimum Numbers, Program Required Minimum Numbers table">
            <a:extLst>
              <a:ext uri="{FF2B5EF4-FFF2-40B4-BE49-F238E27FC236}">
                <a16:creationId xmlns:a16="http://schemas.microsoft.com/office/drawing/2014/main" id="{790D7CF1-BB6E-412E-970E-78DD3D50A5D7}"/>
              </a:ext>
            </a:extLst>
          </p:cNvPr>
          <p:cNvPicPr>
            <a:picLocks noChangeAspect="1"/>
          </p:cNvPicPr>
          <p:nvPr/>
        </p:nvPicPr>
        <p:blipFill rotWithShape="1">
          <a:blip r:embed="rId3" cstate="email">
            <a:lum bright="-20000"/>
            <a:extLst>
              <a:ext uri="{28A0092B-C50C-407E-A947-70E740481C1C}">
                <a14:useLocalDpi xmlns:a14="http://schemas.microsoft.com/office/drawing/2010/main"/>
              </a:ext>
            </a:extLst>
          </a:blip>
          <a:srcRect l="4835" t="2296" r="6312" b="3449"/>
          <a:stretch/>
        </p:blipFill>
        <p:spPr>
          <a:xfrm>
            <a:off x="5219700" y="314641"/>
            <a:ext cx="4384401" cy="5834536"/>
          </a:xfrm>
          <a:prstGeom prst="rect">
            <a:avLst/>
          </a:prstGeom>
        </p:spPr>
      </p:pic>
      <p:pic>
        <p:nvPicPr>
          <p:cNvPr id="4" name="Picture 3" descr="Seminole State College Center for Public Safety Training Florida's First Responders badge">
            <a:extLst>
              <a:ext uri="{FF2B5EF4-FFF2-40B4-BE49-F238E27FC236}">
                <a16:creationId xmlns:a16="http://schemas.microsoft.com/office/drawing/2014/main" id="{9C90DC48-085C-427A-BF17-1C592C4F8DC2}"/>
              </a:ext>
            </a:extLst>
          </p:cNvPr>
          <p:cNvPicPr>
            <a:picLocks noChangeAspect="1"/>
          </p:cNvPicPr>
          <p:nvPr/>
        </p:nvPicPr>
        <p:blipFill>
          <a:blip r:embed="rId4"/>
          <a:stretch>
            <a:fillRect/>
          </a:stretch>
        </p:blipFill>
        <p:spPr>
          <a:xfrm>
            <a:off x="10503262" y="4882659"/>
            <a:ext cx="1688738" cy="1688738"/>
          </a:xfrm>
          <a:prstGeom prst="rect">
            <a:avLst/>
          </a:prstGeom>
        </p:spPr>
      </p:pic>
    </p:spTree>
    <p:extLst>
      <p:ext uri="{BB962C8B-B14F-4D97-AF65-F5344CB8AC3E}">
        <p14:creationId xmlns:p14="http://schemas.microsoft.com/office/powerpoint/2010/main" val="2560007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B977-9FBF-4133-8C94-A2A3BE87F8C0}"/>
              </a:ext>
            </a:extLst>
          </p:cNvPr>
          <p:cNvSpPr>
            <a:spLocks noGrp="1"/>
          </p:cNvSpPr>
          <p:nvPr>
            <p:ph type="title"/>
          </p:nvPr>
        </p:nvSpPr>
        <p:spPr/>
        <p:txBody>
          <a:bodyPr/>
          <a:lstStyle/>
          <a:p>
            <a:r>
              <a:rPr lang="en-US" dirty="0"/>
              <a:t>Purpose of this Training</a:t>
            </a:r>
          </a:p>
        </p:txBody>
      </p:sp>
      <p:sp>
        <p:nvSpPr>
          <p:cNvPr id="3" name="Content Placeholder 2">
            <a:extLst>
              <a:ext uri="{FF2B5EF4-FFF2-40B4-BE49-F238E27FC236}">
                <a16:creationId xmlns:a16="http://schemas.microsoft.com/office/drawing/2014/main" id="{168395E0-C5E5-4C44-B124-96FC5BA6A4D8}"/>
              </a:ext>
            </a:extLst>
          </p:cNvPr>
          <p:cNvSpPr>
            <a:spLocks noGrp="1"/>
          </p:cNvSpPr>
          <p:nvPr>
            <p:ph idx="1"/>
          </p:nvPr>
        </p:nvSpPr>
        <p:spPr/>
        <p:txBody>
          <a:bodyPr/>
          <a:lstStyle/>
          <a:p>
            <a:r>
              <a:rPr lang="en-US" sz="2800" dirty="0"/>
              <a:t>To Meet accreditation standards:</a:t>
            </a:r>
          </a:p>
          <a:p>
            <a:pPr lvl="1"/>
            <a:r>
              <a:rPr lang="en-US" sz="2600" dirty="0"/>
              <a:t>In part, CAAHEP Accreditation Standard III.B.1.a, Program Director Responsibilities, requires “…the orientation/training and supervision of clinical and field internship preceptors.”  The training/orientation must include specific topics mandated by CAAHEP.  </a:t>
            </a:r>
          </a:p>
          <a:p>
            <a:r>
              <a:rPr lang="en-US" sz="2800" dirty="0"/>
              <a:t>Topics listed on the next page which is the agenda for the training.</a:t>
            </a:r>
          </a:p>
          <a:p>
            <a:endParaRPr lang="en-US" dirty="0"/>
          </a:p>
        </p:txBody>
      </p:sp>
      <p:pic>
        <p:nvPicPr>
          <p:cNvPr id="4" name="Picture 3" descr="Seminole State College Center for Public Safety Training Florida's First Responders badge">
            <a:extLst>
              <a:ext uri="{FF2B5EF4-FFF2-40B4-BE49-F238E27FC236}">
                <a16:creationId xmlns:a16="http://schemas.microsoft.com/office/drawing/2014/main" id="{9C90DC48-085C-427A-BF17-1C592C4F8DC2}"/>
              </a:ext>
            </a:extLst>
          </p:cNvPr>
          <p:cNvPicPr>
            <a:picLocks noChangeAspect="1"/>
          </p:cNvPicPr>
          <p:nvPr/>
        </p:nvPicPr>
        <p:blipFill>
          <a:blip r:embed="rId2"/>
          <a:stretch>
            <a:fillRect/>
          </a:stretch>
        </p:blipFill>
        <p:spPr>
          <a:xfrm>
            <a:off x="10503262" y="4882659"/>
            <a:ext cx="1688738" cy="1688738"/>
          </a:xfrm>
          <a:prstGeom prst="rect">
            <a:avLst/>
          </a:prstGeom>
        </p:spPr>
      </p:pic>
    </p:spTree>
    <p:extLst>
      <p:ext uri="{BB962C8B-B14F-4D97-AF65-F5344CB8AC3E}">
        <p14:creationId xmlns:p14="http://schemas.microsoft.com/office/powerpoint/2010/main" val="3301741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A3E15B-2F2E-47B6-859F-A9ABDADA593B}"/>
              </a:ext>
            </a:extLst>
          </p:cNvPr>
          <p:cNvSpPr>
            <a:spLocks noGrp="1"/>
          </p:cNvSpPr>
          <p:nvPr>
            <p:ph type="title"/>
          </p:nvPr>
        </p:nvSpPr>
        <p:spPr/>
        <p:txBody>
          <a:bodyPr/>
          <a:lstStyle/>
          <a:p>
            <a:r>
              <a:rPr lang="en-US" dirty="0"/>
              <a:t>Role and expectations of the Preceptor</a:t>
            </a:r>
          </a:p>
        </p:txBody>
      </p:sp>
      <p:pic>
        <p:nvPicPr>
          <p:cNvPr id="4" name="Picture 3" descr="Seminole State College Center for Public Safety Training Florida's First Responders badge">
            <a:extLst>
              <a:ext uri="{FF2B5EF4-FFF2-40B4-BE49-F238E27FC236}">
                <a16:creationId xmlns:a16="http://schemas.microsoft.com/office/drawing/2014/main" id="{9C90DC48-085C-427A-BF17-1C592C4F8DC2}"/>
              </a:ext>
            </a:extLst>
          </p:cNvPr>
          <p:cNvPicPr>
            <a:picLocks noChangeAspect="1"/>
          </p:cNvPicPr>
          <p:nvPr/>
        </p:nvPicPr>
        <p:blipFill>
          <a:blip r:embed="rId2"/>
          <a:stretch>
            <a:fillRect/>
          </a:stretch>
        </p:blipFill>
        <p:spPr>
          <a:xfrm>
            <a:off x="10503262" y="4882659"/>
            <a:ext cx="1688738" cy="1688738"/>
          </a:xfrm>
          <a:prstGeom prst="rect">
            <a:avLst/>
          </a:prstGeom>
        </p:spPr>
      </p:pic>
    </p:spTree>
    <p:extLst>
      <p:ext uri="{BB962C8B-B14F-4D97-AF65-F5344CB8AC3E}">
        <p14:creationId xmlns:p14="http://schemas.microsoft.com/office/powerpoint/2010/main" val="1768128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B977-9FBF-4133-8C94-A2A3BE87F8C0}"/>
              </a:ext>
            </a:extLst>
          </p:cNvPr>
          <p:cNvSpPr>
            <a:spLocks noGrp="1"/>
          </p:cNvSpPr>
          <p:nvPr>
            <p:ph type="title"/>
          </p:nvPr>
        </p:nvSpPr>
        <p:spPr/>
        <p:txBody>
          <a:bodyPr/>
          <a:lstStyle/>
          <a:p>
            <a:r>
              <a:rPr lang="en-US" dirty="0"/>
              <a:t>Defining the Preceptor</a:t>
            </a:r>
          </a:p>
        </p:txBody>
      </p:sp>
      <p:sp>
        <p:nvSpPr>
          <p:cNvPr id="3" name="Content Placeholder 2">
            <a:extLst>
              <a:ext uri="{FF2B5EF4-FFF2-40B4-BE49-F238E27FC236}">
                <a16:creationId xmlns:a16="http://schemas.microsoft.com/office/drawing/2014/main" id="{168395E0-C5E5-4C44-B124-96FC5BA6A4D8}"/>
              </a:ext>
            </a:extLst>
          </p:cNvPr>
          <p:cNvSpPr>
            <a:spLocks noGrp="1"/>
          </p:cNvSpPr>
          <p:nvPr>
            <p:ph idx="1"/>
          </p:nvPr>
        </p:nvSpPr>
        <p:spPr>
          <a:xfrm>
            <a:off x="1097280" y="1845734"/>
            <a:ext cx="4783975" cy="4023360"/>
          </a:xfrm>
        </p:spPr>
        <p:txBody>
          <a:bodyPr/>
          <a:lstStyle/>
          <a:p>
            <a:pPr>
              <a:buFont typeface="Arial" panose="020B0604020202020204" pitchFamily="34" charset="0"/>
              <a:buChar char="•"/>
            </a:pPr>
            <a:r>
              <a:rPr lang="en-US" sz="2800" dirty="0"/>
              <a:t>The preceptor is</a:t>
            </a:r>
          </a:p>
          <a:p>
            <a:pPr lvl="1">
              <a:buFont typeface="Arial" panose="020B0604020202020204" pitchFamily="34" charset="0"/>
              <a:buChar char="•"/>
            </a:pPr>
            <a:r>
              <a:rPr lang="en-US" sz="2600" dirty="0"/>
              <a:t>a teacher.</a:t>
            </a:r>
          </a:p>
          <a:p>
            <a:pPr lvl="1">
              <a:buFont typeface="Arial" panose="020B0604020202020204" pitchFamily="34" charset="0"/>
              <a:buChar char="•"/>
            </a:pPr>
            <a:r>
              <a:rPr lang="en-US" sz="2600" dirty="0"/>
              <a:t>an instructor.</a:t>
            </a:r>
          </a:p>
          <a:p>
            <a:pPr lvl="1">
              <a:buFont typeface="Arial" panose="020B0604020202020204" pitchFamily="34" charset="0"/>
              <a:buChar char="•"/>
            </a:pPr>
            <a:r>
              <a:rPr lang="en-US" sz="2600" dirty="0"/>
              <a:t>an identified experienced practitioner who provides transitional role support and learning experiences.</a:t>
            </a:r>
          </a:p>
          <a:p>
            <a:pPr lvl="1">
              <a:buFont typeface="Arial" panose="020B0604020202020204" pitchFamily="34" charset="0"/>
              <a:buChar char="•"/>
            </a:pPr>
            <a:r>
              <a:rPr lang="en-US" sz="2600" dirty="0"/>
              <a:t>a mentor.</a:t>
            </a:r>
          </a:p>
          <a:p>
            <a:endParaRPr lang="en-US" dirty="0"/>
          </a:p>
        </p:txBody>
      </p:sp>
      <p:pic>
        <p:nvPicPr>
          <p:cNvPr id="5" name="Picture 4" descr="Preceptorship, Relationship, Experience, Technique, Guide, Process, Personal, Learning, Reverse Challenge, Business, Mentoring, Apprentice, Development, Communication words">
            <a:extLst>
              <a:ext uri="{FF2B5EF4-FFF2-40B4-BE49-F238E27FC236}">
                <a16:creationId xmlns:a16="http://schemas.microsoft.com/office/drawing/2014/main" id="{AB590041-7E23-4266-8AE2-F44678A2082A}"/>
              </a:ext>
            </a:extLst>
          </p:cNvPr>
          <p:cNvPicPr>
            <a:picLocks noChangeAspect="1"/>
          </p:cNvPicPr>
          <p:nvPr/>
        </p:nvPicPr>
        <p:blipFill>
          <a:blip r:embed="rId3"/>
          <a:stretch>
            <a:fillRect/>
          </a:stretch>
        </p:blipFill>
        <p:spPr>
          <a:xfrm rot="1472380">
            <a:off x="6189446" y="2376151"/>
            <a:ext cx="4529074" cy="3137129"/>
          </a:xfrm>
          <a:prstGeom prst="rect">
            <a:avLst/>
          </a:prstGeom>
        </p:spPr>
      </p:pic>
      <p:pic>
        <p:nvPicPr>
          <p:cNvPr id="4" name="Picture 3" descr="Seminole State College Center for Public Safety Training Florida's First Responders badge">
            <a:extLst>
              <a:ext uri="{FF2B5EF4-FFF2-40B4-BE49-F238E27FC236}">
                <a16:creationId xmlns:a16="http://schemas.microsoft.com/office/drawing/2014/main" id="{9C90DC48-085C-427A-BF17-1C592C4F8DC2}"/>
              </a:ext>
            </a:extLst>
          </p:cNvPr>
          <p:cNvPicPr>
            <a:picLocks noChangeAspect="1"/>
          </p:cNvPicPr>
          <p:nvPr/>
        </p:nvPicPr>
        <p:blipFill>
          <a:blip r:embed="rId4"/>
          <a:stretch>
            <a:fillRect/>
          </a:stretch>
        </p:blipFill>
        <p:spPr>
          <a:xfrm>
            <a:off x="10503262" y="4882659"/>
            <a:ext cx="1688738" cy="1688738"/>
          </a:xfrm>
          <a:prstGeom prst="rect">
            <a:avLst/>
          </a:prstGeom>
        </p:spPr>
      </p:pic>
    </p:spTree>
    <p:extLst>
      <p:ext uri="{BB962C8B-B14F-4D97-AF65-F5344CB8AC3E}">
        <p14:creationId xmlns:p14="http://schemas.microsoft.com/office/powerpoint/2010/main" val="1868142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B977-9FBF-4133-8C94-A2A3BE87F8C0}"/>
              </a:ext>
            </a:extLst>
          </p:cNvPr>
          <p:cNvSpPr>
            <a:spLocks noGrp="1"/>
          </p:cNvSpPr>
          <p:nvPr>
            <p:ph type="title"/>
          </p:nvPr>
        </p:nvSpPr>
        <p:spPr/>
        <p:txBody>
          <a:bodyPr/>
          <a:lstStyle/>
          <a:p>
            <a:r>
              <a:rPr lang="en-US" dirty="0"/>
              <a:t>An Effective Preceptor is</a:t>
            </a:r>
          </a:p>
        </p:txBody>
      </p:sp>
      <p:sp>
        <p:nvSpPr>
          <p:cNvPr id="3" name="Content Placeholder 2">
            <a:extLst>
              <a:ext uri="{FF2B5EF4-FFF2-40B4-BE49-F238E27FC236}">
                <a16:creationId xmlns:a16="http://schemas.microsoft.com/office/drawing/2014/main" id="{168395E0-C5E5-4C44-B124-96FC5BA6A4D8}"/>
              </a:ext>
            </a:extLst>
          </p:cNvPr>
          <p:cNvSpPr>
            <a:spLocks noGrp="1"/>
          </p:cNvSpPr>
          <p:nvPr>
            <p:ph idx="1"/>
          </p:nvPr>
        </p:nvSpPr>
        <p:spPr>
          <a:xfrm>
            <a:off x="1097280" y="1845734"/>
            <a:ext cx="5933107" cy="4023360"/>
          </a:xfrm>
        </p:spPr>
        <p:txBody>
          <a:bodyPr/>
          <a:lstStyle/>
          <a:p>
            <a:pPr>
              <a:buFont typeface="Arial" panose="020B0604020202020204" pitchFamily="34" charset="0"/>
              <a:buChar char="•"/>
            </a:pPr>
            <a:r>
              <a:rPr lang="en-US" dirty="0"/>
              <a:t>self motivated.</a:t>
            </a:r>
          </a:p>
          <a:p>
            <a:pPr>
              <a:buFont typeface="Arial" panose="020B0604020202020204" pitchFamily="34" charset="0"/>
              <a:buChar char="•"/>
            </a:pPr>
            <a:r>
              <a:rPr lang="en-US" dirty="0"/>
              <a:t>goal oriented.</a:t>
            </a:r>
          </a:p>
          <a:p>
            <a:pPr>
              <a:buFont typeface="Arial" panose="020B0604020202020204" pitchFamily="34" charset="0"/>
              <a:buChar char="•"/>
            </a:pPr>
            <a:r>
              <a:rPr lang="en-US" dirty="0"/>
              <a:t>able to lead.</a:t>
            </a:r>
          </a:p>
          <a:p>
            <a:pPr>
              <a:buFont typeface="Arial" panose="020B0604020202020204" pitchFamily="34" charset="0"/>
              <a:buChar char="•"/>
            </a:pPr>
            <a:r>
              <a:rPr lang="en-US" dirty="0"/>
              <a:t>honest.</a:t>
            </a:r>
          </a:p>
          <a:p>
            <a:pPr>
              <a:buFont typeface="Arial" panose="020B0604020202020204" pitchFamily="34" charset="0"/>
              <a:buChar char="•"/>
            </a:pPr>
            <a:r>
              <a:rPr lang="en-US" dirty="0"/>
              <a:t>a confidant for the student.</a:t>
            </a:r>
          </a:p>
          <a:p>
            <a:pPr>
              <a:buFont typeface="Arial" panose="020B0604020202020204" pitchFamily="34" charset="0"/>
              <a:buChar char="•"/>
            </a:pPr>
            <a:r>
              <a:rPr lang="en-US" dirty="0"/>
              <a:t>willing to give feedback to the student and the program.</a:t>
            </a:r>
          </a:p>
          <a:p>
            <a:endParaRPr lang="en-US" dirty="0"/>
          </a:p>
        </p:txBody>
      </p:sp>
      <p:pic>
        <p:nvPicPr>
          <p:cNvPr id="5" name="Picture 4" descr="Attitude is Everything message in white font on a black background">
            <a:extLst>
              <a:ext uri="{FF2B5EF4-FFF2-40B4-BE49-F238E27FC236}">
                <a16:creationId xmlns:a16="http://schemas.microsoft.com/office/drawing/2014/main" id="{100EF920-A0D3-4F6D-93CE-C8A1BA04808A}"/>
              </a:ext>
            </a:extLst>
          </p:cNvPr>
          <p:cNvPicPr>
            <a:picLocks noChangeAspect="1"/>
          </p:cNvPicPr>
          <p:nvPr/>
        </p:nvPicPr>
        <p:blipFill>
          <a:blip r:embed="rId3"/>
          <a:stretch>
            <a:fillRect/>
          </a:stretch>
        </p:blipFill>
        <p:spPr>
          <a:xfrm rot="637163">
            <a:off x="7607974" y="2128909"/>
            <a:ext cx="2800350" cy="2362200"/>
          </a:xfrm>
          <a:prstGeom prst="rect">
            <a:avLst/>
          </a:prstGeom>
        </p:spPr>
      </p:pic>
      <p:pic>
        <p:nvPicPr>
          <p:cNvPr id="4" name="Picture 3" descr="Seminole State College Center for Public Safety Training Florida's First Responders badge">
            <a:extLst>
              <a:ext uri="{FF2B5EF4-FFF2-40B4-BE49-F238E27FC236}">
                <a16:creationId xmlns:a16="http://schemas.microsoft.com/office/drawing/2014/main" id="{9C90DC48-085C-427A-BF17-1C592C4F8DC2}"/>
              </a:ext>
            </a:extLst>
          </p:cNvPr>
          <p:cNvPicPr>
            <a:picLocks noChangeAspect="1"/>
          </p:cNvPicPr>
          <p:nvPr/>
        </p:nvPicPr>
        <p:blipFill>
          <a:blip r:embed="rId4"/>
          <a:stretch>
            <a:fillRect/>
          </a:stretch>
        </p:blipFill>
        <p:spPr>
          <a:xfrm>
            <a:off x="10503262" y="4882659"/>
            <a:ext cx="1688738" cy="1688738"/>
          </a:xfrm>
          <a:prstGeom prst="rect">
            <a:avLst/>
          </a:prstGeom>
        </p:spPr>
      </p:pic>
    </p:spTree>
    <p:extLst>
      <p:ext uri="{BB962C8B-B14F-4D97-AF65-F5344CB8AC3E}">
        <p14:creationId xmlns:p14="http://schemas.microsoft.com/office/powerpoint/2010/main" val="4173851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B977-9FBF-4133-8C94-A2A3BE87F8C0}"/>
              </a:ext>
            </a:extLst>
          </p:cNvPr>
          <p:cNvSpPr>
            <a:spLocks noGrp="1"/>
          </p:cNvSpPr>
          <p:nvPr>
            <p:ph type="title"/>
          </p:nvPr>
        </p:nvSpPr>
        <p:spPr/>
        <p:txBody>
          <a:bodyPr/>
          <a:lstStyle/>
          <a:p>
            <a:r>
              <a:rPr lang="en-US" dirty="0"/>
              <a:t>The Preceptor as a Mentor	</a:t>
            </a:r>
          </a:p>
        </p:txBody>
      </p:sp>
      <p:sp>
        <p:nvSpPr>
          <p:cNvPr id="3" name="Content Placeholder 2">
            <a:extLst>
              <a:ext uri="{FF2B5EF4-FFF2-40B4-BE49-F238E27FC236}">
                <a16:creationId xmlns:a16="http://schemas.microsoft.com/office/drawing/2014/main" id="{168395E0-C5E5-4C44-B124-96FC5BA6A4D8}"/>
              </a:ext>
            </a:extLst>
          </p:cNvPr>
          <p:cNvSpPr>
            <a:spLocks noGrp="1"/>
          </p:cNvSpPr>
          <p:nvPr>
            <p:ph idx="1"/>
          </p:nvPr>
        </p:nvSpPr>
        <p:spPr>
          <a:xfrm>
            <a:off x="1097280" y="1845734"/>
            <a:ext cx="4119297" cy="4023360"/>
          </a:xfrm>
        </p:spPr>
        <p:txBody>
          <a:bodyPr/>
          <a:lstStyle/>
          <a:p>
            <a:pPr>
              <a:buFont typeface="Arial" panose="020B0604020202020204" pitchFamily="34" charset="0"/>
              <a:buChar char="•"/>
            </a:pPr>
            <a:r>
              <a:rPr lang="en-US" dirty="0"/>
              <a:t>As preceptors, you are there to guide the student through your experiences</a:t>
            </a:r>
          </a:p>
          <a:p>
            <a:pPr>
              <a:buFont typeface="Arial" panose="020B0604020202020204" pitchFamily="34" charset="0"/>
              <a:buChar char="•"/>
            </a:pPr>
            <a:r>
              <a:rPr lang="en-US" dirty="0"/>
              <a:t>Mentoring is understanding people and finding a way to relate material to them</a:t>
            </a:r>
          </a:p>
          <a:p>
            <a:pPr>
              <a:buFont typeface="Arial" panose="020B0604020202020204" pitchFamily="34" charset="0"/>
              <a:buChar char="•"/>
            </a:pPr>
            <a:r>
              <a:rPr lang="en-US" dirty="0"/>
              <a:t>Mentoring is leading by example, observing carefully, and communicating effectively</a:t>
            </a:r>
          </a:p>
          <a:p>
            <a:endParaRPr lang="en-US" dirty="0"/>
          </a:p>
        </p:txBody>
      </p:sp>
      <p:pic>
        <p:nvPicPr>
          <p:cNvPr id="5" name="Picture 4" descr="Two black head-shaped silhouettes with multi-colored gears coming out of the top of the heads">
            <a:extLst>
              <a:ext uri="{FF2B5EF4-FFF2-40B4-BE49-F238E27FC236}">
                <a16:creationId xmlns:a16="http://schemas.microsoft.com/office/drawing/2014/main" id="{A2C2A341-285E-4EE9-BC2B-FB9713EC262E}"/>
              </a:ext>
            </a:extLst>
          </p:cNvPr>
          <p:cNvPicPr>
            <a:picLocks noChangeAspect="1"/>
          </p:cNvPicPr>
          <p:nvPr/>
        </p:nvPicPr>
        <p:blipFill>
          <a:blip r:embed="rId3"/>
          <a:stretch>
            <a:fillRect/>
          </a:stretch>
        </p:blipFill>
        <p:spPr>
          <a:xfrm>
            <a:off x="6472931" y="2043597"/>
            <a:ext cx="3653470" cy="4023360"/>
          </a:xfrm>
          <a:prstGeom prst="rect">
            <a:avLst/>
          </a:prstGeom>
        </p:spPr>
      </p:pic>
      <p:pic>
        <p:nvPicPr>
          <p:cNvPr id="4" name="Picture 3" descr="Seminole State College Center for Public Safety Training Florida's First Responders badge">
            <a:extLst>
              <a:ext uri="{FF2B5EF4-FFF2-40B4-BE49-F238E27FC236}">
                <a16:creationId xmlns:a16="http://schemas.microsoft.com/office/drawing/2014/main" id="{9C90DC48-085C-427A-BF17-1C592C4F8DC2}"/>
              </a:ext>
            </a:extLst>
          </p:cNvPr>
          <p:cNvPicPr>
            <a:picLocks noChangeAspect="1"/>
          </p:cNvPicPr>
          <p:nvPr/>
        </p:nvPicPr>
        <p:blipFill>
          <a:blip r:embed="rId4"/>
          <a:stretch>
            <a:fillRect/>
          </a:stretch>
        </p:blipFill>
        <p:spPr>
          <a:xfrm>
            <a:off x="10503262" y="4882659"/>
            <a:ext cx="1688738" cy="1688738"/>
          </a:xfrm>
          <a:prstGeom prst="rect">
            <a:avLst/>
          </a:prstGeom>
        </p:spPr>
      </p:pic>
    </p:spTree>
    <p:extLst>
      <p:ext uri="{BB962C8B-B14F-4D97-AF65-F5344CB8AC3E}">
        <p14:creationId xmlns:p14="http://schemas.microsoft.com/office/powerpoint/2010/main" val="1568452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B977-9FBF-4133-8C94-A2A3BE87F8C0}"/>
              </a:ext>
            </a:extLst>
          </p:cNvPr>
          <p:cNvSpPr>
            <a:spLocks noGrp="1"/>
          </p:cNvSpPr>
          <p:nvPr>
            <p:ph type="title"/>
          </p:nvPr>
        </p:nvSpPr>
        <p:spPr/>
        <p:txBody>
          <a:bodyPr/>
          <a:lstStyle/>
          <a:p>
            <a:r>
              <a:rPr lang="en-US" dirty="0"/>
              <a:t>Expectations of the Preceptor	</a:t>
            </a:r>
          </a:p>
        </p:txBody>
      </p:sp>
      <p:pic>
        <p:nvPicPr>
          <p:cNvPr id="5" name="Picture 4" descr="A leader is one who knows the way, goes the way, and shows the way. John C Maxwell. To Be a Good Role Model you need to lead by Example, KarmicAllyCoaching.com on a snowy rocky mountain top view with a person walking">
            <a:extLst>
              <a:ext uri="{FF2B5EF4-FFF2-40B4-BE49-F238E27FC236}">
                <a16:creationId xmlns:a16="http://schemas.microsoft.com/office/drawing/2014/main" id="{ED1174DD-2CCD-4DE8-842B-BABE7E20480A}"/>
              </a:ext>
            </a:extLst>
          </p:cNvPr>
          <p:cNvPicPr>
            <a:picLocks noChangeAspect="1"/>
          </p:cNvPicPr>
          <p:nvPr/>
        </p:nvPicPr>
        <p:blipFill>
          <a:blip r:embed="rId3"/>
          <a:stretch>
            <a:fillRect/>
          </a:stretch>
        </p:blipFill>
        <p:spPr>
          <a:xfrm>
            <a:off x="646406" y="2148102"/>
            <a:ext cx="4615142" cy="3456901"/>
          </a:xfrm>
          <a:prstGeom prst="rect">
            <a:avLst/>
          </a:prstGeom>
        </p:spPr>
      </p:pic>
      <p:sp>
        <p:nvSpPr>
          <p:cNvPr id="3" name="Content Placeholder 2">
            <a:extLst>
              <a:ext uri="{FF2B5EF4-FFF2-40B4-BE49-F238E27FC236}">
                <a16:creationId xmlns:a16="http://schemas.microsoft.com/office/drawing/2014/main" id="{168395E0-C5E5-4C44-B124-96FC5BA6A4D8}"/>
              </a:ext>
            </a:extLst>
          </p:cNvPr>
          <p:cNvSpPr>
            <a:spLocks noGrp="1"/>
          </p:cNvSpPr>
          <p:nvPr>
            <p:ph idx="1"/>
          </p:nvPr>
        </p:nvSpPr>
        <p:spPr>
          <a:xfrm>
            <a:off x="5771213" y="2143593"/>
            <a:ext cx="4946755" cy="3763668"/>
          </a:xfrm>
        </p:spPr>
        <p:txBody>
          <a:bodyPr/>
          <a:lstStyle/>
          <a:p>
            <a:pPr marL="0" indent="0">
              <a:buNone/>
            </a:pPr>
            <a:r>
              <a:rPr lang="en-US" sz="2400" dirty="0"/>
              <a:t>Enthusiastic about instructing students</a:t>
            </a:r>
          </a:p>
          <a:p>
            <a:pPr>
              <a:buFont typeface="Arial" panose="020B0604020202020204" pitchFamily="34" charset="0"/>
              <a:buChar char="•"/>
            </a:pPr>
            <a:r>
              <a:rPr lang="en-US" sz="2400" dirty="0"/>
              <a:t>Positive role model</a:t>
            </a:r>
          </a:p>
          <a:p>
            <a:pPr>
              <a:buFont typeface="Arial" panose="020B0604020202020204" pitchFamily="34" charset="0"/>
              <a:buChar char="•"/>
            </a:pPr>
            <a:r>
              <a:rPr lang="en-US" sz="2400" dirty="0"/>
              <a:t>Concern for professional growth</a:t>
            </a:r>
          </a:p>
          <a:p>
            <a:pPr>
              <a:buFont typeface="Arial" panose="020B0604020202020204" pitchFamily="34" charset="0"/>
              <a:buChar char="•"/>
            </a:pPr>
            <a:r>
              <a:rPr lang="en-US" sz="2400" dirty="0"/>
              <a:t>To have strong leadership capabilities</a:t>
            </a:r>
          </a:p>
          <a:p>
            <a:pPr>
              <a:buFont typeface="Arial" panose="020B0604020202020204" pitchFamily="34" charset="0"/>
              <a:buChar char="•"/>
            </a:pPr>
            <a:r>
              <a:rPr lang="en-US" sz="2400" dirty="0"/>
              <a:t>To be a fair and honest evaluator</a:t>
            </a:r>
          </a:p>
          <a:p>
            <a:pPr>
              <a:buFont typeface="Arial" panose="020B0604020202020204" pitchFamily="34" charset="0"/>
              <a:buChar char="•"/>
            </a:pPr>
            <a:r>
              <a:rPr lang="en-US" sz="2400" dirty="0"/>
              <a:t>Clinical competence</a:t>
            </a:r>
          </a:p>
          <a:p>
            <a:endParaRPr lang="en-US" dirty="0"/>
          </a:p>
        </p:txBody>
      </p:sp>
      <p:pic>
        <p:nvPicPr>
          <p:cNvPr id="4" name="Picture 3" descr="Seminole State College Center for Public Safety Training Florida's First Responders badge">
            <a:extLst>
              <a:ext uri="{FF2B5EF4-FFF2-40B4-BE49-F238E27FC236}">
                <a16:creationId xmlns:a16="http://schemas.microsoft.com/office/drawing/2014/main" id="{9C90DC48-085C-427A-BF17-1C592C4F8DC2}"/>
              </a:ext>
            </a:extLst>
          </p:cNvPr>
          <p:cNvPicPr>
            <a:picLocks noChangeAspect="1"/>
          </p:cNvPicPr>
          <p:nvPr/>
        </p:nvPicPr>
        <p:blipFill>
          <a:blip r:embed="rId4"/>
          <a:stretch>
            <a:fillRect/>
          </a:stretch>
        </p:blipFill>
        <p:spPr>
          <a:xfrm>
            <a:off x="10503262" y="4882659"/>
            <a:ext cx="1688738" cy="1688738"/>
          </a:xfrm>
          <a:prstGeom prst="rect">
            <a:avLst/>
          </a:prstGeom>
        </p:spPr>
      </p:pic>
    </p:spTree>
    <p:extLst>
      <p:ext uri="{BB962C8B-B14F-4D97-AF65-F5344CB8AC3E}">
        <p14:creationId xmlns:p14="http://schemas.microsoft.com/office/powerpoint/2010/main" val="4024042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B977-9FBF-4133-8C94-A2A3BE87F8C0}"/>
              </a:ext>
            </a:extLst>
          </p:cNvPr>
          <p:cNvSpPr>
            <a:spLocks noGrp="1"/>
          </p:cNvSpPr>
          <p:nvPr>
            <p:ph type="title"/>
          </p:nvPr>
        </p:nvSpPr>
        <p:spPr/>
        <p:txBody>
          <a:bodyPr/>
          <a:lstStyle/>
          <a:p>
            <a:r>
              <a:rPr lang="en-US" dirty="0"/>
              <a:t>An ineffective preceptor is</a:t>
            </a:r>
          </a:p>
        </p:txBody>
      </p:sp>
      <p:sp>
        <p:nvSpPr>
          <p:cNvPr id="5" name="Content Placeholder 4">
            <a:extLst>
              <a:ext uri="{FF2B5EF4-FFF2-40B4-BE49-F238E27FC236}">
                <a16:creationId xmlns:a16="http://schemas.microsoft.com/office/drawing/2014/main" id="{87D7012A-2B95-46BF-8AE0-92A6B900F92F}"/>
              </a:ext>
            </a:extLst>
          </p:cNvPr>
          <p:cNvSpPr>
            <a:spLocks noGrp="1"/>
          </p:cNvSpPr>
          <p:nvPr>
            <p:ph sz="half" idx="1"/>
          </p:nvPr>
        </p:nvSpPr>
        <p:spPr/>
        <p:txBody>
          <a:bodyPr/>
          <a:lstStyle/>
          <a:p>
            <a:pPr>
              <a:buFont typeface="Arial" panose="020B0604020202020204" pitchFamily="34" charset="0"/>
              <a:buChar char="•"/>
            </a:pPr>
            <a:r>
              <a:rPr lang="en-US" sz="2400" dirty="0"/>
              <a:t>is lazy.</a:t>
            </a:r>
          </a:p>
          <a:p>
            <a:pPr>
              <a:buFont typeface="Arial" panose="020B0604020202020204" pitchFamily="34" charset="0"/>
              <a:buChar char="•"/>
            </a:pPr>
            <a:r>
              <a:rPr lang="en-US" sz="2400" dirty="0"/>
              <a:t>is rude.</a:t>
            </a:r>
          </a:p>
          <a:p>
            <a:pPr>
              <a:buFont typeface="Arial" panose="020B0604020202020204" pitchFamily="34" charset="0"/>
              <a:buChar char="•"/>
            </a:pPr>
            <a:r>
              <a:rPr lang="en-US" sz="2400" dirty="0"/>
              <a:t>is condescending.</a:t>
            </a:r>
          </a:p>
          <a:p>
            <a:pPr>
              <a:buFont typeface="Arial" panose="020B0604020202020204" pitchFamily="34" charset="0"/>
              <a:buChar char="•"/>
            </a:pPr>
            <a:r>
              <a:rPr lang="en-US" sz="2400" dirty="0"/>
              <a:t>is inconsistent.</a:t>
            </a:r>
          </a:p>
          <a:p>
            <a:pPr>
              <a:buFont typeface="Arial" panose="020B0604020202020204" pitchFamily="34" charset="0"/>
              <a:buChar char="•"/>
            </a:pPr>
            <a:r>
              <a:rPr lang="en-US" sz="2400" dirty="0"/>
              <a:t>is burned out.</a:t>
            </a:r>
          </a:p>
          <a:p>
            <a:pPr>
              <a:buFont typeface="Arial" panose="020B0604020202020204" pitchFamily="34" charset="0"/>
              <a:buChar char="•"/>
            </a:pPr>
            <a:r>
              <a:rPr lang="en-US" sz="2400" dirty="0"/>
              <a:t>is intimidating.</a:t>
            </a:r>
          </a:p>
          <a:p>
            <a:pPr>
              <a:buFont typeface="Arial" panose="020B0604020202020204" pitchFamily="34" charset="0"/>
              <a:buChar char="•"/>
            </a:pPr>
            <a:r>
              <a:rPr lang="en-US" sz="2400" dirty="0"/>
              <a:t>is a poor communicator.</a:t>
            </a:r>
          </a:p>
          <a:p>
            <a:endParaRPr lang="en-US" dirty="0"/>
          </a:p>
        </p:txBody>
      </p:sp>
      <p:sp>
        <p:nvSpPr>
          <p:cNvPr id="6" name="Content Placeholder 5">
            <a:extLst>
              <a:ext uri="{FF2B5EF4-FFF2-40B4-BE49-F238E27FC236}">
                <a16:creationId xmlns:a16="http://schemas.microsoft.com/office/drawing/2014/main" id="{EEE0496C-9E77-48F1-B989-AEB2E4C974BE}"/>
              </a:ext>
            </a:extLst>
          </p:cNvPr>
          <p:cNvSpPr>
            <a:spLocks noGrp="1"/>
          </p:cNvSpPr>
          <p:nvPr>
            <p:ph sz="half" idx="2"/>
          </p:nvPr>
        </p:nvSpPr>
        <p:spPr/>
        <p:txBody>
          <a:bodyPr/>
          <a:lstStyle/>
          <a:p>
            <a:pPr>
              <a:buFont typeface="Arial" panose="020B0604020202020204" pitchFamily="34" charset="0"/>
              <a:buChar char="•"/>
            </a:pPr>
            <a:r>
              <a:rPr lang="en-US" sz="2400" dirty="0"/>
              <a:t>criticizes negatively.</a:t>
            </a:r>
          </a:p>
          <a:p>
            <a:pPr>
              <a:buFont typeface="Arial" panose="020B0604020202020204" pitchFamily="34" charset="0"/>
              <a:buChar char="•"/>
            </a:pPr>
            <a:r>
              <a:rPr lang="en-US" sz="2400" dirty="0"/>
              <a:t>is a complainer.</a:t>
            </a:r>
          </a:p>
          <a:p>
            <a:pPr>
              <a:buFont typeface="Arial" panose="020B0604020202020204" pitchFamily="34" charset="0"/>
              <a:buChar char="•"/>
            </a:pPr>
            <a:r>
              <a:rPr lang="en-US" sz="2400" dirty="0"/>
              <a:t>is an unfair evaluator.</a:t>
            </a:r>
          </a:p>
          <a:p>
            <a:pPr>
              <a:buFont typeface="Arial" panose="020B0604020202020204" pitchFamily="34" charset="0"/>
              <a:buChar char="•"/>
            </a:pPr>
            <a:r>
              <a:rPr lang="en-US" sz="2400" dirty="0"/>
              <a:t>shows favoritism.</a:t>
            </a:r>
          </a:p>
          <a:p>
            <a:pPr>
              <a:buFont typeface="Arial" panose="020B0604020202020204" pitchFamily="34" charset="0"/>
              <a:buChar char="•"/>
            </a:pPr>
            <a:r>
              <a:rPr lang="en-US" sz="2400" dirty="0"/>
              <a:t>has a bad attitude.</a:t>
            </a:r>
          </a:p>
          <a:p>
            <a:pPr>
              <a:buFont typeface="Arial" panose="020B0604020202020204" pitchFamily="34" charset="0"/>
              <a:buChar char="•"/>
            </a:pPr>
            <a:r>
              <a:rPr lang="en-US" sz="2400" dirty="0"/>
              <a:t>is incompetent.</a:t>
            </a:r>
          </a:p>
          <a:p>
            <a:pPr>
              <a:buFont typeface="Arial" panose="020B0604020202020204" pitchFamily="34" charset="0"/>
              <a:buChar char="•"/>
            </a:pPr>
            <a:r>
              <a:rPr lang="en-US" sz="2400" dirty="0"/>
              <a:t>is </a:t>
            </a:r>
            <a:r>
              <a:rPr lang="en-US" sz="2400" i="1" dirty="0"/>
              <a:t>NOT </a:t>
            </a:r>
            <a:r>
              <a:rPr lang="en-US" sz="2400" dirty="0"/>
              <a:t>desirable.</a:t>
            </a:r>
          </a:p>
          <a:p>
            <a:endParaRPr lang="en-US" dirty="0"/>
          </a:p>
        </p:txBody>
      </p:sp>
      <p:pic>
        <p:nvPicPr>
          <p:cNvPr id="4" name="Picture 3" descr="Seminole State College Center for Public Safety Training Florida's First Responders badge">
            <a:extLst>
              <a:ext uri="{FF2B5EF4-FFF2-40B4-BE49-F238E27FC236}">
                <a16:creationId xmlns:a16="http://schemas.microsoft.com/office/drawing/2014/main" id="{9C90DC48-085C-427A-BF17-1C592C4F8DC2}"/>
              </a:ext>
            </a:extLst>
          </p:cNvPr>
          <p:cNvPicPr>
            <a:picLocks noChangeAspect="1"/>
          </p:cNvPicPr>
          <p:nvPr/>
        </p:nvPicPr>
        <p:blipFill>
          <a:blip r:embed="rId2"/>
          <a:stretch>
            <a:fillRect/>
          </a:stretch>
        </p:blipFill>
        <p:spPr>
          <a:xfrm>
            <a:off x="10503262" y="4882659"/>
            <a:ext cx="1688738" cy="1688738"/>
          </a:xfrm>
          <a:prstGeom prst="rect">
            <a:avLst/>
          </a:prstGeom>
        </p:spPr>
      </p:pic>
    </p:spTree>
    <p:extLst>
      <p:ext uri="{BB962C8B-B14F-4D97-AF65-F5344CB8AC3E}">
        <p14:creationId xmlns:p14="http://schemas.microsoft.com/office/powerpoint/2010/main" val="2068511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B977-9FBF-4133-8C94-A2A3BE87F8C0}"/>
              </a:ext>
            </a:extLst>
          </p:cNvPr>
          <p:cNvSpPr>
            <a:spLocks noGrp="1"/>
          </p:cNvSpPr>
          <p:nvPr>
            <p:ph type="title"/>
          </p:nvPr>
        </p:nvSpPr>
        <p:spPr/>
        <p:txBody>
          <a:bodyPr/>
          <a:lstStyle/>
          <a:p>
            <a:r>
              <a:rPr lang="en-US" dirty="0"/>
              <a:t>Education Pedagogy</a:t>
            </a:r>
          </a:p>
        </p:txBody>
      </p:sp>
      <p:sp>
        <p:nvSpPr>
          <p:cNvPr id="3" name="Content Placeholder 2">
            <a:extLst>
              <a:ext uri="{FF2B5EF4-FFF2-40B4-BE49-F238E27FC236}">
                <a16:creationId xmlns:a16="http://schemas.microsoft.com/office/drawing/2014/main" id="{168395E0-C5E5-4C44-B124-96FC5BA6A4D8}"/>
              </a:ext>
            </a:extLst>
          </p:cNvPr>
          <p:cNvSpPr>
            <a:spLocks noGrp="1"/>
          </p:cNvSpPr>
          <p:nvPr>
            <p:ph idx="1"/>
          </p:nvPr>
        </p:nvSpPr>
        <p:spPr/>
        <p:txBody>
          <a:bodyPr/>
          <a:lstStyle/>
          <a:p>
            <a:r>
              <a:rPr lang="en-US" sz="2400" dirty="0"/>
              <a:t>Pedagogy what???  Pedagogy is defined as: the “art, science, or profession of teaching.</a:t>
            </a:r>
          </a:p>
          <a:p>
            <a:r>
              <a:rPr lang="en-US" sz="2400" dirty="0"/>
              <a:t>Many parts to it to include:</a:t>
            </a:r>
          </a:p>
          <a:p>
            <a:pPr lvl="1"/>
            <a:r>
              <a:rPr lang="en-US" sz="2400" dirty="0"/>
              <a:t>Teaching style</a:t>
            </a:r>
          </a:p>
          <a:p>
            <a:pPr lvl="1"/>
            <a:r>
              <a:rPr lang="en-US" sz="2400" dirty="0"/>
              <a:t>Feedback</a:t>
            </a:r>
          </a:p>
          <a:p>
            <a:pPr lvl="1"/>
            <a:r>
              <a:rPr lang="en-US" sz="2400" dirty="0"/>
              <a:t>And assessment</a:t>
            </a:r>
          </a:p>
          <a:p>
            <a:pPr lvl="1"/>
            <a:endParaRPr lang="en-US" sz="2400" dirty="0"/>
          </a:p>
          <a:p>
            <a:pPr lvl="1"/>
            <a:r>
              <a:rPr lang="en-US" sz="2400" dirty="0"/>
              <a:t>As preceptors we need to remember not everyone learns the same way.  Approach has to be altered for each student.</a:t>
            </a:r>
          </a:p>
          <a:p>
            <a:pPr lvl="1"/>
            <a:endParaRPr lang="en-US" dirty="0"/>
          </a:p>
        </p:txBody>
      </p:sp>
      <p:pic>
        <p:nvPicPr>
          <p:cNvPr id="4" name="Picture 3" descr="Seminole State College Center for Public Safety Training Florida's First Responders badge">
            <a:extLst>
              <a:ext uri="{FF2B5EF4-FFF2-40B4-BE49-F238E27FC236}">
                <a16:creationId xmlns:a16="http://schemas.microsoft.com/office/drawing/2014/main" id="{9C90DC48-085C-427A-BF17-1C592C4F8DC2}"/>
              </a:ext>
            </a:extLst>
          </p:cNvPr>
          <p:cNvPicPr>
            <a:picLocks noChangeAspect="1"/>
          </p:cNvPicPr>
          <p:nvPr/>
        </p:nvPicPr>
        <p:blipFill>
          <a:blip r:embed="rId2"/>
          <a:stretch>
            <a:fillRect/>
          </a:stretch>
        </p:blipFill>
        <p:spPr>
          <a:xfrm>
            <a:off x="10503262" y="4882659"/>
            <a:ext cx="1688738" cy="1688738"/>
          </a:xfrm>
          <a:prstGeom prst="rect">
            <a:avLst/>
          </a:prstGeom>
        </p:spPr>
      </p:pic>
    </p:spTree>
    <p:extLst>
      <p:ext uri="{BB962C8B-B14F-4D97-AF65-F5344CB8AC3E}">
        <p14:creationId xmlns:p14="http://schemas.microsoft.com/office/powerpoint/2010/main" val="659326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B977-9FBF-4133-8C94-A2A3BE87F8C0}"/>
              </a:ext>
            </a:extLst>
          </p:cNvPr>
          <p:cNvSpPr>
            <a:spLocks noGrp="1"/>
          </p:cNvSpPr>
          <p:nvPr>
            <p:ph type="title"/>
          </p:nvPr>
        </p:nvSpPr>
        <p:spPr/>
        <p:txBody>
          <a:bodyPr/>
          <a:lstStyle/>
          <a:p>
            <a:r>
              <a:rPr lang="en-US" dirty="0"/>
              <a:t>The adult learner</a:t>
            </a:r>
          </a:p>
        </p:txBody>
      </p:sp>
      <p:pic>
        <p:nvPicPr>
          <p:cNvPr id="4" name="Picture 3" descr="Seminole State College Center for Public Safety Training Florida's First Responders badge">
            <a:extLst>
              <a:ext uri="{FF2B5EF4-FFF2-40B4-BE49-F238E27FC236}">
                <a16:creationId xmlns:a16="http://schemas.microsoft.com/office/drawing/2014/main" id="{9C90DC48-085C-427A-BF17-1C592C4F8DC2}"/>
              </a:ext>
            </a:extLst>
          </p:cNvPr>
          <p:cNvPicPr>
            <a:picLocks noChangeAspect="1"/>
          </p:cNvPicPr>
          <p:nvPr/>
        </p:nvPicPr>
        <p:blipFill>
          <a:blip r:embed="rId3"/>
          <a:stretch>
            <a:fillRect/>
          </a:stretch>
        </p:blipFill>
        <p:spPr>
          <a:xfrm>
            <a:off x="10250351" y="118708"/>
            <a:ext cx="1688738" cy="1688738"/>
          </a:xfrm>
          <a:prstGeom prst="rect">
            <a:avLst/>
          </a:prstGeom>
        </p:spPr>
      </p:pic>
      <p:sp>
        <p:nvSpPr>
          <p:cNvPr id="5" name="Content Placeholder 4">
            <a:extLst>
              <a:ext uri="{FF2B5EF4-FFF2-40B4-BE49-F238E27FC236}">
                <a16:creationId xmlns:a16="http://schemas.microsoft.com/office/drawing/2014/main" id="{765C6CFF-67E8-4021-9FAA-D634A84A9C4C}"/>
              </a:ext>
            </a:extLst>
          </p:cNvPr>
          <p:cNvSpPr>
            <a:spLocks noGrp="1"/>
          </p:cNvSpPr>
          <p:nvPr>
            <p:ph sz="half" idx="2"/>
          </p:nvPr>
        </p:nvSpPr>
        <p:spPr>
          <a:xfrm>
            <a:off x="1097280" y="1905255"/>
            <a:ext cx="4937760" cy="4023360"/>
          </a:xfrm>
        </p:spPr>
        <p:txBody>
          <a:bodyPr/>
          <a:lstStyle/>
          <a:p>
            <a:r>
              <a:rPr lang="en-US" sz="2400" dirty="0"/>
              <a:t>The adult learner:</a:t>
            </a:r>
          </a:p>
          <a:p>
            <a:pPr>
              <a:buFont typeface="Wingdings" panose="05000000000000000000" pitchFamily="2" charset="2"/>
              <a:buChar char="ü"/>
            </a:pPr>
            <a:r>
              <a:rPr lang="en-US" dirty="0"/>
              <a:t>Needs to be actively involved in the learning</a:t>
            </a:r>
          </a:p>
          <a:p>
            <a:pPr>
              <a:buFont typeface="Wingdings" panose="05000000000000000000" pitchFamily="2" charset="2"/>
              <a:buChar char="ü"/>
            </a:pPr>
            <a:r>
              <a:rPr lang="en-US" dirty="0"/>
              <a:t>Are self-directed</a:t>
            </a:r>
          </a:p>
          <a:p>
            <a:pPr>
              <a:buFont typeface="Wingdings" panose="05000000000000000000" pitchFamily="2" charset="2"/>
              <a:buChar char="ü"/>
            </a:pPr>
            <a:r>
              <a:rPr lang="en-US" dirty="0"/>
              <a:t>Learning must be relevant to everyday needs</a:t>
            </a:r>
          </a:p>
          <a:p>
            <a:pPr>
              <a:buFont typeface="Wingdings" panose="05000000000000000000" pitchFamily="2" charset="2"/>
              <a:buChar char="ü"/>
            </a:pPr>
            <a:r>
              <a:rPr lang="en-US" dirty="0"/>
              <a:t>Must have time to voice opinions and personal experiences</a:t>
            </a:r>
          </a:p>
          <a:p>
            <a:pPr>
              <a:buFont typeface="Wingdings" panose="05000000000000000000" pitchFamily="2" charset="2"/>
              <a:buChar char="ü"/>
            </a:pPr>
            <a:r>
              <a:rPr lang="en-US" dirty="0"/>
              <a:t>Must feel they are helping to shape the direction of the learning</a:t>
            </a:r>
          </a:p>
          <a:p>
            <a:pPr>
              <a:buFont typeface="Wingdings" panose="05000000000000000000" pitchFamily="2" charset="2"/>
              <a:buChar char="ü"/>
            </a:pPr>
            <a:r>
              <a:rPr lang="en-US" dirty="0"/>
              <a:t>Time to discuss and practice skills</a:t>
            </a:r>
          </a:p>
        </p:txBody>
      </p:sp>
      <p:sp>
        <p:nvSpPr>
          <p:cNvPr id="3" name="Content Placeholder 2">
            <a:extLst>
              <a:ext uri="{FF2B5EF4-FFF2-40B4-BE49-F238E27FC236}">
                <a16:creationId xmlns:a16="http://schemas.microsoft.com/office/drawing/2014/main" id="{168395E0-C5E5-4C44-B124-96FC5BA6A4D8}"/>
              </a:ext>
            </a:extLst>
          </p:cNvPr>
          <p:cNvSpPr>
            <a:spLocks noGrp="1"/>
          </p:cNvSpPr>
          <p:nvPr>
            <p:ph sz="half" idx="1"/>
          </p:nvPr>
        </p:nvSpPr>
        <p:spPr>
          <a:xfrm>
            <a:off x="7001329" y="1948908"/>
            <a:ext cx="4937760" cy="4023359"/>
          </a:xfrm>
        </p:spPr>
        <p:txBody>
          <a:bodyPr>
            <a:normAutofit fontScale="92500" lnSpcReduction="10000"/>
          </a:bodyPr>
          <a:lstStyle/>
          <a:p>
            <a:r>
              <a:rPr lang="en-US" sz="2400" b="1" dirty="0"/>
              <a:t>The student (intern) is an adult learner.  </a:t>
            </a:r>
            <a:r>
              <a:rPr lang="en-US" sz="2400" dirty="0"/>
              <a:t>They want you to:</a:t>
            </a:r>
          </a:p>
          <a:p>
            <a:pPr>
              <a:buFont typeface="Wingdings" panose="05000000000000000000" pitchFamily="2" charset="2"/>
              <a:buChar char="ü"/>
            </a:pPr>
            <a:r>
              <a:rPr lang="en-US" sz="2400" dirty="0"/>
              <a:t>model the expected behavior:  talk the talk </a:t>
            </a:r>
            <a:r>
              <a:rPr lang="en-US" sz="2400" i="1" dirty="0"/>
              <a:t>and </a:t>
            </a:r>
            <a:r>
              <a:rPr lang="en-US" sz="2400" dirty="0"/>
              <a:t>walk the walk.</a:t>
            </a:r>
          </a:p>
          <a:p>
            <a:pPr>
              <a:buFont typeface="Wingdings" panose="05000000000000000000" pitchFamily="2" charset="2"/>
              <a:buChar char="ü"/>
            </a:pPr>
            <a:r>
              <a:rPr lang="en-US" sz="2400" dirty="0"/>
              <a:t>have and maintain a positive attitude.</a:t>
            </a:r>
          </a:p>
          <a:p>
            <a:pPr>
              <a:buFont typeface="Wingdings" panose="05000000000000000000" pitchFamily="2" charset="2"/>
              <a:buChar char="ü"/>
            </a:pPr>
            <a:r>
              <a:rPr lang="en-US" sz="2400" dirty="0"/>
              <a:t>provide an environment of support, acceptance and teamwork.</a:t>
            </a:r>
          </a:p>
          <a:p>
            <a:pPr>
              <a:buFont typeface="Wingdings" panose="05000000000000000000" pitchFamily="2" charset="2"/>
              <a:buChar char="ü"/>
            </a:pPr>
            <a:r>
              <a:rPr lang="en-US" sz="2400" dirty="0"/>
              <a:t>share your thoughts tactfully on how they are doing in your clinical area.</a:t>
            </a:r>
          </a:p>
          <a:p>
            <a:pPr>
              <a:buFont typeface="Wingdings" panose="05000000000000000000" pitchFamily="2" charset="2"/>
              <a:buChar char="ü"/>
            </a:pPr>
            <a:r>
              <a:rPr lang="en-US" sz="2400" i="1" dirty="0"/>
              <a:t>motivate and inspire them </a:t>
            </a:r>
            <a:r>
              <a:rPr lang="en-US" sz="2400" dirty="0"/>
              <a:t>for success in the EMS profession.</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3431032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B977-9FBF-4133-8C94-A2A3BE87F8C0}"/>
              </a:ext>
            </a:extLst>
          </p:cNvPr>
          <p:cNvSpPr>
            <a:spLocks noGrp="1"/>
          </p:cNvSpPr>
          <p:nvPr>
            <p:ph type="title"/>
          </p:nvPr>
        </p:nvSpPr>
        <p:spPr/>
        <p:txBody>
          <a:bodyPr/>
          <a:lstStyle/>
          <a:p>
            <a:r>
              <a:rPr lang="en-US" dirty="0"/>
              <a:t>Student Evaluation</a:t>
            </a:r>
          </a:p>
        </p:txBody>
      </p:sp>
      <p:sp>
        <p:nvSpPr>
          <p:cNvPr id="3" name="Content Placeholder 2">
            <a:extLst>
              <a:ext uri="{FF2B5EF4-FFF2-40B4-BE49-F238E27FC236}">
                <a16:creationId xmlns:a16="http://schemas.microsoft.com/office/drawing/2014/main" id="{168395E0-C5E5-4C44-B124-96FC5BA6A4D8}"/>
              </a:ext>
            </a:extLst>
          </p:cNvPr>
          <p:cNvSpPr>
            <a:spLocks noGrp="1"/>
          </p:cNvSpPr>
          <p:nvPr>
            <p:ph idx="1"/>
          </p:nvPr>
        </p:nvSpPr>
        <p:spPr>
          <a:xfrm>
            <a:off x="1097280" y="1845734"/>
            <a:ext cx="3921760" cy="3925146"/>
          </a:xfrm>
        </p:spPr>
        <p:txBody>
          <a:bodyPr/>
          <a:lstStyle/>
          <a:p>
            <a:r>
              <a:rPr lang="en-US" sz="2400" dirty="0"/>
              <a:t>Students will be evaluated in 3 learning domains/areas:</a:t>
            </a:r>
          </a:p>
          <a:p>
            <a:r>
              <a:rPr lang="en-US" sz="2400" dirty="0"/>
              <a:t>1. Cognitive (knowledge)</a:t>
            </a:r>
          </a:p>
          <a:p>
            <a:r>
              <a:rPr lang="en-US" sz="2400" dirty="0"/>
              <a:t>2. Psychomotor (skills)</a:t>
            </a:r>
          </a:p>
          <a:p>
            <a:r>
              <a:rPr lang="en-US" sz="2400" dirty="0"/>
              <a:t>3. Affective (attitude/’soft skills”)</a:t>
            </a:r>
          </a:p>
          <a:p>
            <a:pPr lvl="1"/>
            <a:r>
              <a:rPr lang="en-US" sz="2400" dirty="0"/>
              <a:t>How did they interact, were they on time, dressed appropriately.</a:t>
            </a:r>
          </a:p>
          <a:p>
            <a:pPr lvl="1"/>
            <a:endParaRPr lang="en-US" dirty="0"/>
          </a:p>
        </p:txBody>
      </p:sp>
      <p:pic>
        <p:nvPicPr>
          <p:cNvPr id="5" name="Picture 4" descr="Adopting the right attitude can convert a negative stress into a positive one. Hans Selye. BrainyQuote. A rocky mountain against a dark blue nighttime sky.">
            <a:extLst>
              <a:ext uri="{FF2B5EF4-FFF2-40B4-BE49-F238E27FC236}">
                <a16:creationId xmlns:a16="http://schemas.microsoft.com/office/drawing/2014/main" id="{CD71BEE0-68B0-4B0D-9E3F-5E6FC4B79A2A}"/>
              </a:ext>
            </a:extLst>
          </p:cNvPr>
          <p:cNvPicPr>
            <a:picLocks noChangeAspect="1"/>
          </p:cNvPicPr>
          <p:nvPr/>
        </p:nvPicPr>
        <p:blipFill>
          <a:blip r:embed="rId3"/>
          <a:stretch>
            <a:fillRect/>
          </a:stretch>
        </p:blipFill>
        <p:spPr>
          <a:xfrm>
            <a:off x="5672914" y="2050877"/>
            <a:ext cx="5850609" cy="3069764"/>
          </a:xfrm>
          <a:prstGeom prst="rect">
            <a:avLst/>
          </a:prstGeom>
        </p:spPr>
      </p:pic>
      <p:pic>
        <p:nvPicPr>
          <p:cNvPr id="4" name="Picture 3" descr="Seminole State College Center for Public Safety Training Florida's First Responders badge">
            <a:extLst>
              <a:ext uri="{FF2B5EF4-FFF2-40B4-BE49-F238E27FC236}">
                <a16:creationId xmlns:a16="http://schemas.microsoft.com/office/drawing/2014/main" id="{9C90DC48-085C-427A-BF17-1C592C4F8DC2}"/>
              </a:ext>
            </a:extLst>
          </p:cNvPr>
          <p:cNvPicPr>
            <a:picLocks noChangeAspect="1"/>
          </p:cNvPicPr>
          <p:nvPr/>
        </p:nvPicPr>
        <p:blipFill>
          <a:blip r:embed="rId4"/>
          <a:stretch>
            <a:fillRect/>
          </a:stretch>
        </p:blipFill>
        <p:spPr>
          <a:xfrm>
            <a:off x="10503262" y="4882659"/>
            <a:ext cx="1688738" cy="1688738"/>
          </a:xfrm>
          <a:prstGeom prst="rect">
            <a:avLst/>
          </a:prstGeom>
        </p:spPr>
      </p:pic>
    </p:spTree>
    <p:extLst>
      <p:ext uri="{BB962C8B-B14F-4D97-AF65-F5344CB8AC3E}">
        <p14:creationId xmlns:p14="http://schemas.microsoft.com/office/powerpoint/2010/main" val="3329945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7DEF83-FF23-4310-B911-CD14B0B422F3}"/>
              </a:ext>
            </a:extLst>
          </p:cNvPr>
          <p:cNvSpPr>
            <a:spLocks noGrp="1"/>
          </p:cNvSpPr>
          <p:nvPr>
            <p:ph type="title"/>
          </p:nvPr>
        </p:nvSpPr>
        <p:spPr/>
        <p:txBody>
          <a:bodyPr/>
          <a:lstStyle/>
          <a:p>
            <a:r>
              <a:rPr lang="en-US" dirty="0"/>
              <a:t>Roles &amp; Expectations of the Student	</a:t>
            </a:r>
          </a:p>
        </p:txBody>
      </p:sp>
      <p:pic>
        <p:nvPicPr>
          <p:cNvPr id="4" name="Picture 3" descr="Seminole State College Center for Public Safety Training Florida's First Responders badge">
            <a:extLst>
              <a:ext uri="{FF2B5EF4-FFF2-40B4-BE49-F238E27FC236}">
                <a16:creationId xmlns:a16="http://schemas.microsoft.com/office/drawing/2014/main" id="{9C90DC48-085C-427A-BF17-1C592C4F8DC2}"/>
              </a:ext>
            </a:extLst>
          </p:cNvPr>
          <p:cNvPicPr>
            <a:picLocks noChangeAspect="1"/>
          </p:cNvPicPr>
          <p:nvPr/>
        </p:nvPicPr>
        <p:blipFill>
          <a:blip r:embed="rId2"/>
          <a:stretch>
            <a:fillRect/>
          </a:stretch>
        </p:blipFill>
        <p:spPr>
          <a:xfrm>
            <a:off x="10503262" y="4882659"/>
            <a:ext cx="1688738" cy="1688738"/>
          </a:xfrm>
          <a:prstGeom prst="rect">
            <a:avLst/>
          </a:prstGeom>
        </p:spPr>
      </p:pic>
    </p:spTree>
    <p:extLst>
      <p:ext uri="{BB962C8B-B14F-4D97-AF65-F5344CB8AC3E}">
        <p14:creationId xmlns:p14="http://schemas.microsoft.com/office/powerpoint/2010/main" val="4221594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B977-9FBF-4133-8C94-A2A3BE87F8C0}"/>
              </a:ext>
            </a:extLst>
          </p:cNvPr>
          <p:cNvSpPr>
            <a:spLocks noGrp="1"/>
          </p:cNvSpPr>
          <p:nvPr>
            <p:ph type="title"/>
          </p:nvPr>
        </p:nvSpPr>
        <p:spPr/>
        <p:txBody>
          <a:bodyPr/>
          <a:lstStyle/>
          <a:p>
            <a:r>
              <a:rPr lang="en-US" dirty="0"/>
              <a:t>Agenda (per CoAEMSP/CAHEEP)</a:t>
            </a:r>
          </a:p>
        </p:txBody>
      </p:sp>
      <p:sp>
        <p:nvSpPr>
          <p:cNvPr id="3" name="Content Placeholder 2">
            <a:extLst>
              <a:ext uri="{FF2B5EF4-FFF2-40B4-BE49-F238E27FC236}">
                <a16:creationId xmlns:a16="http://schemas.microsoft.com/office/drawing/2014/main" id="{168395E0-C5E5-4C44-B124-96FC5BA6A4D8}"/>
              </a:ext>
            </a:extLst>
          </p:cNvPr>
          <p:cNvSpPr>
            <a:spLocks noGrp="1"/>
          </p:cNvSpPr>
          <p:nvPr>
            <p:ph idx="1"/>
          </p:nvPr>
        </p:nvSpPr>
        <p:spPr>
          <a:xfrm>
            <a:off x="1097279" y="1737361"/>
            <a:ext cx="10678409" cy="4834036"/>
          </a:xfrm>
        </p:spPr>
        <p:txBody>
          <a:bodyPr>
            <a:normAutofit/>
          </a:bodyPr>
          <a:lstStyle/>
          <a:p>
            <a:pPr>
              <a:buFont typeface="Arial" panose="020B0604020202020204" pitchFamily="34" charset="0"/>
              <a:buChar char="•"/>
            </a:pPr>
            <a:r>
              <a:rPr lang="en-US" sz="2600" dirty="0"/>
              <a:t>Purposes of the student rotation (minimum competencies, skills, and behaviors)</a:t>
            </a:r>
          </a:p>
          <a:p>
            <a:pPr>
              <a:buFont typeface="Arial" panose="020B0604020202020204" pitchFamily="34" charset="0"/>
              <a:buChar char="•"/>
            </a:pPr>
            <a:r>
              <a:rPr lang="en-US" sz="2600" dirty="0"/>
              <a:t>Evaluation tools used by the program</a:t>
            </a:r>
          </a:p>
          <a:p>
            <a:pPr>
              <a:buFont typeface="Arial" panose="020B0604020202020204" pitchFamily="34" charset="0"/>
              <a:buChar char="•"/>
            </a:pPr>
            <a:r>
              <a:rPr lang="en-US" sz="2600" dirty="0"/>
              <a:t>Criteria of evaluation for grading students</a:t>
            </a:r>
          </a:p>
          <a:p>
            <a:pPr>
              <a:buFont typeface="Arial" panose="020B0604020202020204" pitchFamily="34" charset="0"/>
              <a:buChar char="•"/>
            </a:pPr>
            <a:r>
              <a:rPr lang="en-US" sz="2600" dirty="0"/>
              <a:t>Contact information for the program</a:t>
            </a:r>
          </a:p>
          <a:p>
            <a:pPr>
              <a:buFont typeface="Arial" panose="020B0604020202020204" pitchFamily="34" charset="0"/>
              <a:buChar char="•"/>
            </a:pPr>
            <a:r>
              <a:rPr lang="en-US" sz="2600" dirty="0"/>
              <a:t>Program’s definition of Team Lead</a:t>
            </a:r>
          </a:p>
          <a:p>
            <a:pPr>
              <a:buFont typeface="Arial" panose="020B0604020202020204" pitchFamily="34" charset="0"/>
              <a:buChar char="•"/>
            </a:pPr>
            <a:r>
              <a:rPr lang="en-US" sz="2600" dirty="0"/>
              <a:t>Program’s required minimum number of Team Leads</a:t>
            </a:r>
          </a:p>
          <a:p>
            <a:pPr>
              <a:buFont typeface="Arial" panose="020B0604020202020204" pitchFamily="34" charset="0"/>
              <a:buChar char="•"/>
            </a:pPr>
            <a:r>
              <a:rPr lang="en-US" sz="2600" dirty="0"/>
              <a:t>Coaching and mentorship techniques</a:t>
            </a:r>
          </a:p>
          <a:p>
            <a:endParaRPr lang="en-US" dirty="0"/>
          </a:p>
        </p:txBody>
      </p:sp>
      <p:pic>
        <p:nvPicPr>
          <p:cNvPr id="4" name="Picture 3" descr="Seminole State College Center for Public Safety Training Florida's First Responders badge">
            <a:extLst>
              <a:ext uri="{FF2B5EF4-FFF2-40B4-BE49-F238E27FC236}">
                <a16:creationId xmlns:a16="http://schemas.microsoft.com/office/drawing/2014/main" id="{9C90DC48-085C-427A-BF17-1C592C4F8DC2}"/>
              </a:ext>
            </a:extLst>
          </p:cNvPr>
          <p:cNvPicPr>
            <a:picLocks noChangeAspect="1"/>
          </p:cNvPicPr>
          <p:nvPr/>
        </p:nvPicPr>
        <p:blipFill>
          <a:blip r:embed="rId2"/>
          <a:stretch>
            <a:fillRect/>
          </a:stretch>
        </p:blipFill>
        <p:spPr>
          <a:xfrm>
            <a:off x="10503262" y="4882659"/>
            <a:ext cx="1688738" cy="1688738"/>
          </a:xfrm>
          <a:prstGeom prst="rect">
            <a:avLst/>
          </a:prstGeom>
        </p:spPr>
      </p:pic>
    </p:spTree>
    <p:extLst>
      <p:ext uri="{BB962C8B-B14F-4D97-AF65-F5344CB8AC3E}">
        <p14:creationId xmlns:p14="http://schemas.microsoft.com/office/powerpoint/2010/main" val="4024987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B977-9FBF-4133-8C94-A2A3BE87F8C0}"/>
              </a:ext>
            </a:extLst>
          </p:cNvPr>
          <p:cNvSpPr>
            <a:spLocks noGrp="1"/>
          </p:cNvSpPr>
          <p:nvPr>
            <p:ph type="title"/>
          </p:nvPr>
        </p:nvSpPr>
        <p:spPr/>
        <p:txBody>
          <a:bodyPr/>
          <a:lstStyle/>
          <a:p>
            <a:r>
              <a:rPr lang="en-US" dirty="0"/>
              <a:t>Expectation of the student</a:t>
            </a:r>
          </a:p>
        </p:txBody>
      </p:sp>
      <p:sp>
        <p:nvSpPr>
          <p:cNvPr id="3" name="Content Placeholder 2">
            <a:extLst>
              <a:ext uri="{FF2B5EF4-FFF2-40B4-BE49-F238E27FC236}">
                <a16:creationId xmlns:a16="http://schemas.microsoft.com/office/drawing/2014/main" id="{168395E0-C5E5-4C44-B124-96FC5BA6A4D8}"/>
              </a:ext>
            </a:extLst>
          </p:cNvPr>
          <p:cNvSpPr>
            <a:spLocks noGrp="1"/>
          </p:cNvSpPr>
          <p:nvPr>
            <p:ph idx="1"/>
          </p:nvPr>
        </p:nvSpPr>
        <p:spPr/>
        <p:txBody>
          <a:bodyPr>
            <a:normAutofit lnSpcReduction="10000"/>
          </a:bodyPr>
          <a:lstStyle/>
          <a:p>
            <a:pPr marL="0" indent="0">
              <a:buNone/>
            </a:pPr>
            <a:r>
              <a:rPr lang="en-US" dirty="0"/>
              <a:t>All students in the Seminole State College EMS Program (EMT &amp; Paramedic) SHOULD:</a:t>
            </a:r>
          </a:p>
          <a:p>
            <a:pPr lvl="1">
              <a:buFont typeface="Arial" panose="020B0604020202020204" pitchFamily="34" charset="0"/>
              <a:buChar char="•"/>
            </a:pPr>
            <a:r>
              <a:rPr lang="en-US" sz="2400" dirty="0"/>
              <a:t>Arrive on time, if not early.</a:t>
            </a:r>
          </a:p>
          <a:p>
            <a:pPr lvl="1">
              <a:buFont typeface="Arial" panose="020B0604020202020204" pitchFamily="34" charset="0"/>
              <a:buChar char="•"/>
            </a:pPr>
            <a:r>
              <a:rPr lang="en-US" sz="2400" dirty="0"/>
              <a:t>Arrive in full and proper uniform and maintain a professional appearance at all times.</a:t>
            </a:r>
          </a:p>
          <a:p>
            <a:pPr lvl="1">
              <a:buFont typeface="Arial" panose="020B0604020202020204" pitchFamily="34" charset="0"/>
              <a:buChar char="•"/>
            </a:pPr>
            <a:r>
              <a:rPr lang="en-US" sz="2400" dirty="0"/>
              <a:t>be courteous.</a:t>
            </a:r>
          </a:p>
          <a:p>
            <a:pPr lvl="1">
              <a:buFont typeface="Arial" panose="020B0604020202020204" pitchFamily="34" charset="0"/>
              <a:buChar char="•"/>
            </a:pPr>
            <a:r>
              <a:rPr lang="en-US" sz="2400" dirty="0"/>
              <a:t>maintain a positive attitude.</a:t>
            </a:r>
          </a:p>
          <a:p>
            <a:pPr lvl="1">
              <a:buFont typeface="Arial" panose="020B0604020202020204" pitchFamily="34" charset="0"/>
              <a:buChar char="•"/>
            </a:pPr>
            <a:r>
              <a:rPr lang="en-US" sz="2400" dirty="0"/>
              <a:t>be willing to learn.</a:t>
            </a:r>
          </a:p>
          <a:p>
            <a:pPr lvl="1">
              <a:buFont typeface="Arial" panose="020B0604020202020204" pitchFamily="34" charset="0"/>
              <a:buChar char="•"/>
            </a:pPr>
            <a:r>
              <a:rPr lang="en-US" sz="2400" dirty="0"/>
              <a:t>be open to new ideas.</a:t>
            </a:r>
          </a:p>
          <a:p>
            <a:pPr lvl="1">
              <a:buFont typeface="Arial" panose="020B0604020202020204" pitchFamily="34" charset="0"/>
              <a:buChar char="•"/>
            </a:pPr>
            <a:r>
              <a:rPr lang="en-US" sz="2400" dirty="0"/>
              <a:t>accept instruction and criticism.</a:t>
            </a:r>
          </a:p>
          <a:p>
            <a:pPr lvl="1">
              <a:buFont typeface="Arial" panose="020B0604020202020204" pitchFamily="34" charset="0"/>
              <a:buChar char="•"/>
            </a:pPr>
            <a:r>
              <a:rPr lang="en-US" sz="2400" dirty="0"/>
              <a:t>use down time wisely.</a:t>
            </a:r>
          </a:p>
          <a:p>
            <a:pPr lvl="1">
              <a:buFont typeface="Arial" panose="020B0604020202020204" pitchFamily="34" charset="0"/>
              <a:buChar char="•"/>
            </a:pPr>
            <a:r>
              <a:rPr lang="en-US" sz="2400" dirty="0"/>
              <a:t>help crew check unit out and clean up.</a:t>
            </a:r>
          </a:p>
        </p:txBody>
      </p:sp>
      <p:pic>
        <p:nvPicPr>
          <p:cNvPr id="4" name="Picture 3" descr="Seminole State College Center for Public Safety Training Florida's First Responders badge">
            <a:extLst>
              <a:ext uri="{FF2B5EF4-FFF2-40B4-BE49-F238E27FC236}">
                <a16:creationId xmlns:a16="http://schemas.microsoft.com/office/drawing/2014/main" id="{9C90DC48-085C-427A-BF17-1C592C4F8DC2}"/>
              </a:ext>
            </a:extLst>
          </p:cNvPr>
          <p:cNvPicPr>
            <a:picLocks noChangeAspect="1"/>
          </p:cNvPicPr>
          <p:nvPr/>
        </p:nvPicPr>
        <p:blipFill>
          <a:blip r:embed="rId2"/>
          <a:stretch>
            <a:fillRect/>
          </a:stretch>
        </p:blipFill>
        <p:spPr>
          <a:xfrm>
            <a:off x="10503262" y="4882659"/>
            <a:ext cx="1688738" cy="1688738"/>
          </a:xfrm>
          <a:prstGeom prst="rect">
            <a:avLst/>
          </a:prstGeom>
        </p:spPr>
      </p:pic>
    </p:spTree>
    <p:extLst>
      <p:ext uri="{BB962C8B-B14F-4D97-AF65-F5344CB8AC3E}">
        <p14:creationId xmlns:p14="http://schemas.microsoft.com/office/powerpoint/2010/main" val="11604129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B977-9FBF-4133-8C94-A2A3BE87F8C0}"/>
              </a:ext>
            </a:extLst>
          </p:cNvPr>
          <p:cNvSpPr>
            <a:spLocks noGrp="1"/>
          </p:cNvSpPr>
          <p:nvPr>
            <p:ph type="title"/>
          </p:nvPr>
        </p:nvSpPr>
        <p:spPr/>
        <p:txBody>
          <a:bodyPr/>
          <a:lstStyle/>
          <a:p>
            <a:r>
              <a:rPr lang="en-US" dirty="0"/>
              <a:t>Protecting the Public is Required</a:t>
            </a:r>
          </a:p>
        </p:txBody>
      </p:sp>
      <p:pic>
        <p:nvPicPr>
          <p:cNvPr id="6" name="Picture 5" descr="A hand holding a needle and another person standing away from the needle with their hands up">
            <a:extLst>
              <a:ext uri="{FF2B5EF4-FFF2-40B4-BE49-F238E27FC236}">
                <a16:creationId xmlns:a16="http://schemas.microsoft.com/office/drawing/2014/main" id="{2FB3F654-54B9-4E8C-BCA2-86014C13F758}"/>
              </a:ext>
            </a:extLst>
          </p:cNvPr>
          <p:cNvPicPr>
            <a:picLocks noChangeAspect="1"/>
          </p:cNvPicPr>
          <p:nvPr/>
        </p:nvPicPr>
        <p:blipFill>
          <a:blip r:embed="rId3"/>
          <a:stretch>
            <a:fillRect/>
          </a:stretch>
        </p:blipFill>
        <p:spPr>
          <a:xfrm>
            <a:off x="352425" y="2166937"/>
            <a:ext cx="3467100" cy="2307788"/>
          </a:xfrm>
          <a:prstGeom prst="rect">
            <a:avLst/>
          </a:prstGeom>
        </p:spPr>
      </p:pic>
      <p:sp>
        <p:nvSpPr>
          <p:cNvPr id="3" name="Content Placeholder 2">
            <a:extLst>
              <a:ext uri="{FF2B5EF4-FFF2-40B4-BE49-F238E27FC236}">
                <a16:creationId xmlns:a16="http://schemas.microsoft.com/office/drawing/2014/main" id="{168395E0-C5E5-4C44-B124-96FC5BA6A4D8}"/>
              </a:ext>
            </a:extLst>
          </p:cNvPr>
          <p:cNvSpPr>
            <a:spLocks noGrp="1"/>
          </p:cNvSpPr>
          <p:nvPr>
            <p:ph idx="1"/>
          </p:nvPr>
        </p:nvSpPr>
        <p:spPr>
          <a:xfrm>
            <a:off x="4076699" y="1839134"/>
            <a:ext cx="5438775" cy="3990166"/>
          </a:xfrm>
        </p:spPr>
        <p:txBody>
          <a:bodyPr/>
          <a:lstStyle/>
          <a:p>
            <a:pPr>
              <a:buFont typeface="Arial" panose="020B0604020202020204" pitchFamily="34" charset="0"/>
              <a:buChar char="•"/>
            </a:pPr>
            <a:r>
              <a:rPr lang="en-US" dirty="0"/>
              <a:t>Any patient may </a:t>
            </a:r>
            <a:r>
              <a:rPr lang="en-US" u="sng" dirty="0">
                <a:effectLst>
                  <a:outerShdw blurRad="38100" dist="38100" dir="2700000" algn="tl">
                    <a:srgbClr val="000000">
                      <a:alpha val="43137"/>
                    </a:srgbClr>
                  </a:outerShdw>
                </a:effectLst>
              </a:rPr>
              <a:t>refuse </a:t>
            </a:r>
            <a:r>
              <a:rPr lang="en-US" dirty="0"/>
              <a:t>to be treated by a </a:t>
            </a:r>
            <a:r>
              <a:rPr lang="en-US" b="1" u="sng" dirty="0">
                <a:effectLst>
                  <a:outerShdw blurRad="38100" dist="38100" dir="2700000" algn="tl">
                    <a:srgbClr val="000000">
                      <a:alpha val="43137"/>
                    </a:srgbClr>
                  </a:outerShdw>
                </a:effectLst>
              </a:rPr>
              <a:t>student</a:t>
            </a:r>
            <a:r>
              <a:rPr lang="en-US" dirty="0"/>
              <a:t> at any time!</a:t>
            </a:r>
          </a:p>
          <a:p>
            <a:pPr>
              <a:buFont typeface="Arial" panose="020B0604020202020204" pitchFamily="34" charset="0"/>
              <a:buChar char="•"/>
            </a:pPr>
            <a:r>
              <a:rPr lang="en-US" u="sng" dirty="0">
                <a:effectLst>
                  <a:outerShdw blurRad="38100" dist="38100" dir="2700000" algn="tl">
                    <a:srgbClr val="000000">
                      <a:alpha val="43137"/>
                    </a:srgbClr>
                  </a:outerShdw>
                </a:effectLst>
              </a:rPr>
              <a:t>Accreditation requires a student to be identified.</a:t>
            </a:r>
          </a:p>
          <a:p>
            <a:pPr lvl="1">
              <a:buFont typeface="Arial" panose="020B0604020202020204" pitchFamily="34" charset="0"/>
              <a:buChar char="•"/>
            </a:pPr>
            <a:r>
              <a:rPr lang="en-US" dirty="0"/>
              <a:t>Students may wear a dark blue sweatshirt/jacket plain or with school logo. </a:t>
            </a:r>
          </a:p>
          <a:p>
            <a:pPr lvl="1">
              <a:buFont typeface="Arial" panose="020B0604020202020204" pitchFamily="34" charset="0"/>
              <a:buChar char="•"/>
            </a:pPr>
            <a:r>
              <a:rPr lang="en-US" dirty="0"/>
              <a:t>Students may NOT wear their department sweatshirts while on clinical.</a:t>
            </a:r>
          </a:p>
          <a:p>
            <a:pPr lvl="1">
              <a:buFont typeface="Arial" panose="020B0604020202020204" pitchFamily="34" charset="0"/>
              <a:buChar char="•"/>
            </a:pPr>
            <a:r>
              <a:rPr lang="en-US" dirty="0"/>
              <a:t>Outwear is in addition to not a replacement for the uniform shirt.</a:t>
            </a:r>
          </a:p>
        </p:txBody>
      </p:sp>
      <p:pic>
        <p:nvPicPr>
          <p:cNvPr id="4" name="Picture 3" descr="Seminole State College Center for Public Safety Training Florida's First Responders badge">
            <a:extLst>
              <a:ext uri="{FF2B5EF4-FFF2-40B4-BE49-F238E27FC236}">
                <a16:creationId xmlns:a16="http://schemas.microsoft.com/office/drawing/2014/main" id="{9C90DC48-085C-427A-BF17-1C592C4F8DC2}"/>
              </a:ext>
            </a:extLst>
          </p:cNvPr>
          <p:cNvPicPr>
            <a:picLocks noChangeAspect="1"/>
          </p:cNvPicPr>
          <p:nvPr/>
        </p:nvPicPr>
        <p:blipFill>
          <a:blip r:embed="rId4"/>
          <a:stretch>
            <a:fillRect/>
          </a:stretch>
        </p:blipFill>
        <p:spPr>
          <a:xfrm>
            <a:off x="10503262" y="4882659"/>
            <a:ext cx="1688738" cy="1688738"/>
          </a:xfrm>
          <a:prstGeom prst="rect">
            <a:avLst/>
          </a:prstGeom>
        </p:spPr>
      </p:pic>
    </p:spTree>
    <p:extLst>
      <p:ext uri="{BB962C8B-B14F-4D97-AF65-F5344CB8AC3E}">
        <p14:creationId xmlns:p14="http://schemas.microsoft.com/office/powerpoint/2010/main" val="10304885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B977-9FBF-4133-8C94-A2A3BE87F8C0}"/>
              </a:ext>
            </a:extLst>
          </p:cNvPr>
          <p:cNvSpPr>
            <a:spLocks noGrp="1"/>
          </p:cNvSpPr>
          <p:nvPr>
            <p:ph type="title"/>
          </p:nvPr>
        </p:nvSpPr>
        <p:spPr/>
        <p:txBody>
          <a:bodyPr/>
          <a:lstStyle/>
          <a:p>
            <a:r>
              <a:rPr lang="en-US" dirty="0"/>
              <a:t>Uniform Requirements</a:t>
            </a:r>
          </a:p>
        </p:txBody>
      </p:sp>
      <p:sp>
        <p:nvSpPr>
          <p:cNvPr id="3" name="Content Placeholder 2">
            <a:extLst>
              <a:ext uri="{FF2B5EF4-FFF2-40B4-BE49-F238E27FC236}">
                <a16:creationId xmlns:a16="http://schemas.microsoft.com/office/drawing/2014/main" id="{168395E0-C5E5-4C44-B124-96FC5BA6A4D8}"/>
              </a:ext>
            </a:extLst>
          </p:cNvPr>
          <p:cNvSpPr>
            <a:spLocks noGrp="1"/>
          </p:cNvSpPr>
          <p:nvPr>
            <p:ph idx="1"/>
          </p:nvPr>
        </p:nvSpPr>
        <p:spPr/>
        <p:txBody>
          <a:bodyPr>
            <a:normAutofit fontScale="92500" lnSpcReduction="20000"/>
          </a:bodyPr>
          <a:lstStyle/>
          <a:p>
            <a:pPr>
              <a:buFont typeface="Arial" panose="020B0604020202020204" pitchFamily="34" charset="0"/>
              <a:buChar char="•"/>
            </a:pPr>
            <a:r>
              <a:rPr lang="en-US" dirty="0"/>
              <a:t>Paramedic students wear a dark blue athletic wear polo with the Center for Public Safety  on it.</a:t>
            </a:r>
          </a:p>
          <a:p>
            <a:pPr>
              <a:buFont typeface="Arial" panose="020B0604020202020204" pitchFamily="34" charset="0"/>
              <a:buChar char="•"/>
            </a:pPr>
            <a:r>
              <a:rPr lang="en-US" dirty="0"/>
              <a:t>If students have tattoo's while in the hospital the must wear a sleeve for both arm’s and all tattoo's must be covered.</a:t>
            </a:r>
          </a:p>
          <a:p>
            <a:pPr>
              <a:buFont typeface="Arial" panose="020B0604020202020204" pitchFamily="34" charset="0"/>
              <a:buChar char="•"/>
            </a:pPr>
            <a:r>
              <a:rPr lang="en-US" dirty="0"/>
              <a:t>Shoe’s are to be all leather black in color.  students may wear shoes instead of boots should they choose.</a:t>
            </a:r>
          </a:p>
          <a:p>
            <a:pPr lvl="1">
              <a:buFont typeface="Arial" panose="020B0604020202020204" pitchFamily="34" charset="0"/>
              <a:buChar char="•"/>
            </a:pPr>
            <a:r>
              <a:rPr lang="en-US" dirty="0"/>
              <a:t>Dark blue or black socks.</a:t>
            </a:r>
          </a:p>
          <a:p>
            <a:pPr>
              <a:buFont typeface="Arial" panose="020B0604020202020204" pitchFamily="34" charset="0"/>
              <a:buChar char="•"/>
            </a:pPr>
            <a:r>
              <a:rPr lang="en-US" dirty="0"/>
              <a:t>Pants should be Navy blue uniform pants.  Cargo style acceptable, no BDU.</a:t>
            </a:r>
          </a:p>
          <a:p>
            <a:pPr>
              <a:buFont typeface="Arial" panose="020B0604020202020204" pitchFamily="34" charset="0"/>
              <a:buChar char="•"/>
            </a:pPr>
            <a:r>
              <a:rPr lang="en-US" dirty="0"/>
              <a:t>Hair- for both men and women is to be up off the collar.  Only ladies may wear 1 pair of ear rings (studs).  No other piercings are allowed.  IF a student has any they are to put in clear holders.</a:t>
            </a:r>
          </a:p>
          <a:p>
            <a:pPr lvl="1">
              <a:buFont typeface="Arial" panose="020B0604020202020204" pitchFamily="34" charset="0"/>
              <a:buChar char="•"/>
            </a:pPr>
            <a:r>
              <a:rPr lang="en-US" dirty="0"/>
              <a:t>Only a mustache is allowed, no beards or goatee’s.</a:t>
            </a:r>
          </a:p>
          <a:p>
            <a:pPr>
              <a:buFont typeface="Arial" panose="020B0604020202020204" pitchFamily="34" charset="0"/>
              <a:buChar char="•"/>
            </a:pPr>
            <a:r>
              <a:rPr lang="en-US" dirty="0"/>
              <a:t>No artificial nails.  Nail color is to be muted (professinal).  Nails must be kept short.</a:t>
            </a:r>
          </a:p>
          <a:p>
            <a:pPr>
              <a:buFont typeface="Arial" panose="020B0604020202020204" pitchFamily="34" charset="0"/>
              <a:buChar char="•"/>
            </a:pPr>
            <a:r>
              <a:rPr lang="en-US" dirty="0"/>
              <a:t>NO BASEBALL HATS while on clinical.</a:t>
            </a:r>
          </a:p>
        </p:txBody>
      </p:sp>
      <p:pic>
        <p:nvPicPr>
          <p:cNvPr id="4" name="Picture 3" descr="Seminole State College Center for Public Safety Training Florida's First Responders badge">
            <a:extLst>
              <a:ext uri="{FF2B5EF4-FFF2-40B4-BE49-F238E27FC236}">
                <a16:creationId xmlns:a16="http://schemas.microsoft.com/office/drawing/2014/main" id="{9C90DC48-085C-427A-BF17-1C592C4F8DC2}"/>
              </a:ext>
            </a:extLst>
          </p:cNvPr>
          <p:cNvPicPr>
            <a:picLocks noChangeAspect="1"/>
          </p:cNvPicPr>
          <p:nvPr/>
        </p:nvPicPr>
        <p:blipFill>
          <a:blip r:embed="rId2"/>
          <a:stretch>
            <a:fillRect/>
          </a:stretch>
        </p:blipFill>
        <p:spPr>
          <a:xfrm>
            <a:off x="10503262" y="4882659"/>
            <a:ext cx="1688738" cy="1688738"/>
          </a:xfrm>
          <a:prstGeom prst="rect">
            <a:avLst/>
          </a:prstGeom>
        </p:spPr>
      </p:pic>
    </p:spTree>
    <p:extLst>
      <p:ext uri="{BB962C8B-B14F-4D97-AF65-F5344CB8AC3E}">
        <p14:creationId xmlns:p14="http://schemas.microsoft.com/office/powerpoint/2010/main" val="23494204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B977-9FBF-4133-8C94-A2A3BE87F8C0}"/>
              </a:ext>
            </a:extLst>
          </p:cNvPr>
          <p:cNvSpPr>
            <a:spLocks noGrp="1"/>
          </p:cNvSpPr>
          <p:nvPr>
            <p:ph type="title"/>
          </p:nvPr>
        </p:nvSpPr>
        <p:spPr/>
        <p:txBody>
          <a:bodyPr/>
          <a:lstStyle/>
          <a:p>
            <a:r>
              <a:rPr lang="en-US" dirty="0"/>
              <a:t>Other Required Equipment</a:t>
            </a:r>
          </a:p>
        </p:txBody>
      </p:sp>
      <p:sp>
        <p:nvSpPr>
          <p:cNvPr id="3" name="Content Placeholder 2">
            <a:extLst>
              <a:ext uri="{FF2B5EF4-FFF2-40B4-BE49-F238E27FC236}">
                <a16:creationId xmlns:a16="http://schemas.microsoft.com/office/drawing/2014/main" id="{168395E0-C5E5-4C44-B124-96FC5BA6A4D8}"/>
              </a:ext>
            </a:extLst>
          </p:cNvPr>
          <p:cNvSpPr>
            <a:spLocks noGrp="1"/>
          </p:cNvSpPr>
          <p:nvPr>
            <p:ph idx="1"/>
          </p:nvPr>
        </p:nvSpPr>
        <p:spPr/>
        <p:txBody>
          <a:bodyPr>
            <a:normAutofit/>
          </a:bodyPr>
          <a:lstStyle/>
          <a:p>
            <a:pPr>
              <a:buFont typeface="Arial" panose="020B0604020202020204" pitchFamily="34" charset="0"/>
              <a:buChar char="•"/>
            </a:pPr>
            <a:r>
              <a:rPr lang="en-US" dirty="0"/>
              <a:t>Watches should be worn.</a:t>
            </a:r>
          </a:p>
          <a:p>
            <a:pPr>
              <a:buFont typeface="Arial" panose="020B0604020202020204" pitchFamily="34" charset="0"/>
              <a:buChar char="•"/>
            </a:pPr>
            <a:r>
              <a:rPr lang="en-US" dirty="0"/>
              <a:t>Student id (for FD rides) and hospital id for clinical.  Must be able to see picture at all times.</a:t>
            </a:r>
          </a:p>
          <a:p>
            <a:pPr>
              <a:buFont typeface="Arial" panose="020B0604020202020204" pitchFamily="34" charset="0"/>
              <a:buChar char="•"/>
            </a:pPr>
            <a:r>
              <a:rPr lang="en-US" dirty="0"/>
              <a:t>Stethoscope</a:t>
            </a:r>
          </a:p>
          <a:p>
            <a:pPr>
              <a:buFont typeface="Arial" panose="020B0604020202020204" pitchFamily="34" charset="0"/>
              <a:buChar char="•"/>
            </a:pPr>
            <a:r>
              <a:rPr lang="en-US" dirty="0"/>
              <a:t>N95 mask</a:t>
            </a:r>
          </a:p>
          <a:p>
            <a:pPr>
              <a:buFont typeface="Arial" panose="020B0604020202020204" pitchFamily="34" charset="0"/>
              <a:buChar char="•"/>
            </a:pPr>
            <a:r>
              <a:rPr lang="en-US" dirty="0"/>
              <a:t>Regular mask</a:t>
            </a:r>
          </a:p>
          <a:p>
            <a:pPr>
              <a:buFont typeface="Arial" panose="020B0604020202020204" pitchFamily="34" charset="0"/>
              <a:buChar char="•"/>
            </a:pPr>
            <a:r>
              <a:rPr lang="en-US" dirty="0"/>
              <a:t>Clinical paperwork</a:t>
            </a:r>
          </a:p>
          <a:p>
            <a:pPr lvl="1">
              <a:buFont typeface="Arial" panose="020B0604020202020204" pitchFamily="34" charset="0"/>
              <a:buChar char="•"/>
            </a:pPr>
            <a:r>
              <a:rPr lang="en-US" dirty="0"/>
              <a:t>student may have their books and a laptop or tablet with them</a:t>
            </a:r>
          </a:p>
          <a:p>
            <a:pPr lvl="1">
              <a:buFont typeface="Arial" panose="020B0604020202020204" pitchFamily="34" charset="0"/>
              <a:buChar char="•"/>
            </a:pPr>
            <a:r>
              <a:rPr lang="en-US" dirty="0"/>
              <a:t>If a student is NOT in proper uniform or is missing any other equipment, </a:t>
            </a:r>
            <a:r>
              <a:rPr lang="en-US" b="1" u="sng" dirty="0">
                <a:solidFill>
                  <a:srgbClr val="FF0000"/>
                </a:solidFill>
              </a:rPr>
              <a:t>SEND them home</a:t>
            </a:r>
            <a:r>
              <a:rPr lang="en-US" dirty="0"/>
              <a:t>.  Call the clinical coordinator to advise this has happened.</a:t>
            </a:r>
          </a:p>
        </p:txBody>
      </p:sp>
      <p:pic>
        <p:nvPicPr>
          <p:cNvPr id="4" name="Picture 3" descr="Seminole State College Center for Public Safety Training Florida's First Responders badge">
            <a:extLst>
              <a:ext uri="{FF2B5EF4-FFF2-40B4-BE49-F238E27FC236}">
                <a16:creationId xmlns:a16="http://schemas.microsoft.com/office/drawing/2014/main" id="{9C90DC48-085C-427A-BF17-1C592C4F8DC2}"/>
              </a:ext>
            </a:extLst>
          </p:cNvPr>
          <p:cNvPicPr>
            <a:picLocks noChangeAspect="1"/>
          </p:cNvPicPr>
          <p:nvPr/>
        </p:nvPicPr>
        <p:blipFill>
          <a:blip r:embed="rId2"/>
          <a:stretch>
            <a:fillRect/>
          </a:stretch>
        </p:blipFill>
        <p:spPr>
          <a:xfrm>
            <a:off x="10503262" y="4882659"/>
            <a:ext cx="1688738" cy="1688738"/>
          </a:xfrm>
          <a:prstGeom prst="rect">
            <a:avLst/>
          </a:prstGeom>
        </p:spPr>
      </p:pic>
    </p:spTree>
    <p:extLst>
      <p:ext uri="{BB962C8B-B14F-4D97-AF65-F5344CB8AC3E}">
        <p14:creationId xmlns:p14="http://schemas.microsoft.com/office/powerpoint/2010/main" val="24054085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B977-9FBF-4133-8C94-A2A3BE87F8C0}"/>
              </a:ext>
            </a:extLst>
          </p:cNvPr>
          <p:cNvSpPr>
            <a:spLocks noGrp="1"/>
          </p:cNvSpPr>
          <p:nvPr>
            <p:ph type="title"/>
          </p:nvPr>
        </p:nvSpPr>
        <p:spPr/>
        <p:txBody>
          <a:bodyPr/>
          <a:lstStyle/>
          <a:p>
            <a:r>
              <a:rPr lang="en-US" dirty="0"/>
              <a:t>Cell phone &amp; other electronics</a:t>
            </a:r>
          </a:p>
        </p:txBody>
      </p:sp>
      <p:sp>
        <p:nvSpPr>
          <p:cNvPr id="3" name="Content Placeholder 2">
            <a:extLst>
              <a:ext uri="{FF2B5EF4-FFF2-40B4-BE49-F238E27FC236}">
                <a16:creationId xmlns:a16="http://schemas.microsoft.com/office/drawing/2014/main" id="{168395E0-C5E5-4C44-B124-96FC5BA6A4D8}"/>
              </a:ext>
            </a:extLst>
          </p:cNvPr>
          <p:cNvSpPr>
            <a:spLocks noGrp="1"/>
          </p:cNvSpPr>
          <p:nvPr>
            <p:ph idx="1"/>
          </p:nvPr>
        </p:nvSpPr>
        <p:spPr>
          <a:xfrm>
            <a:off x="1097280" y="1845734"/>
            <a:ext cx="6236970" cy="4023360"/>
          </a:xfrm>
        </p:spPr>
        <p:txBody>
          <a:bodyPr>
            <a:normAutofit/>
          </a:bodyPr>
          <a:lstStyle/>
          <a:p>
            <a:pPr>
              <a:buFont typeface="Arial" panose="020B0604020202020204" pitchFamily="34" charset="0"/>
              <a:buChar char="•"/>
            </a:pPr>
            <a:r>
              <a:rPr lang="en-US" dirty="0"/>
              <a:t>While at a hospital or agency students must have their phones on vibrate.  Students are not allowed to take out their phone in front of a patient.  They may leave the area and answer the call.</a:t>
            </a:r>
          </a:p>
          <a:p>
            <a:pPr>
              <a:buFont typeface="Arial" panose="020B0604020202020204" pitchFamily="34" charset="0"/>
              <a:buChar char="•"/>
            </a:pPr>
            <a:r>
              <a:rPr lang="en-US" dirty="0"/>
              <a:t>Students may have a computer out or phone on down time entering their patient documentation or completing school work.  Please verify it is work they are doing.</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pic>
        <p:nvPicPr>
          <p:cNvPr id="5" name="Picture 4" descr="Learing Time No Cell Phones. Cell Phone inside a white circle with a red &quot;not allowed&quot; symbol.">
            <a:extLst>
              <a:ext uri="{FF2B5EF4-FFF2-40B4-BE49-F238E27FC236}">
                <a16:creationId xmlns:a16="http://schemas.microsoft.com/office/drawing/2014/main" id="{6E0D52C4-BC32-42C4-93F6-88BB9733C8BB}"/>
              </a:ext>
            </a:extLst>
          </p:cNvPr>
          <p:cNvPicPr>
            <a:picLocks noChangeAspect="1"/>
          </p:cNvPicPr>
          <p:nvPr/>
        </p:nvPicPr>
        <p:blipFill rotWithShape="1">
          <a:blip r:embed="rId3"/>
          <a:srcRect l="17098" t="3794" r="17567" b="2872"/>
          <a:stretch/>
        </p:blipFill>
        <p:spPr>
          <a:xfrm>
            <a:off x="8134350" y="2133599"/>
            <a:ext cx="1866901" cy="2667001"/>
          </a:xfrm>
          <a:prstGeom prst="rect">
            <a:avLst/>
          </a:prstGeom>
        </p:spPr>
      </p:pic>
      <p:pic>
        <p:nvPicPr>
          <p:cNvPr id="4" name="Picture 3" descr="Seminole State College Center for Public Safety Training Florida's First Responders badge">
            <a:extLst>
              <a:ext uri="{FF2B5EF4-FFF2-40B4-BE49-F238E27FC236}">
                <a16:creationId xmlns:a16="http://schemas.microsoft.com/office/drawing/2014/main" id="{9C90DC48-085C-427A-BF17-1C592C4F8DC2}"/>
              </a:ext>
            </a:extLst>
          </p:cNvPr>
          <p:cNvPicPr>
            <a:picLocks noChangeAspect="1"/>
          </p:cNvPicPr>
          <p:nvPr/>
        </p:nvPicPr>
        <p:blipFill>
          <a:blip r:embed="rId4"/>
          <a:stretch>
            <a:fillRect/>
          </a:stretch>
        </p:blipFill>
        <p:spPr>
          <a:xfrm>
            <a:off x="10503262" y="4882659"/>
            <a:ext cx="1688738" cy="1688738"/>
          </a:xfrm>
          <a:prstGeom prst="rect">
            <a:avLst/>
          </a:prstGeom>
        </p:spPr>
      </p:pic>
    </p:spTree>
    <p:extLst>
      <p:ext uri="{BB962C8B-B14F-4D97-AF65-F5344CB8AC3E}">
        <p14:creationId xmlns:p14="http://schemas.microsoft.com/office/powerpoint/2010/main" val="3798193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B977-9FBF-4133-8C94-A2A3BE87F8C0}"/>
              </a:ext>
            </a:extLst>
          </p:cNvPr>
          <p:cNvSpPr>
            <a:spLocks noGrp="1"/>
          </p:cNvSpPr>
          <p:nvPr>
            <p:ph type="title"/>
          </p:nvPr>
        </p:nvSpPr>
        <p:spPr/>
        <p:txBody>
          <a:bodyPr/>
          <a:lstStyle/>
          <a:p>
            <a:r>
              <a:rPr lang="en-US" dirty="0"/>
              <a:t>Affective Expectations (Behavior)</a:t>
            </a:r>
          </a:p>
        </p:txBody>
      </p:sp>
      <p:sp>
        <p:nvSpPr>
          <p:cNvPr id="3" name="Content Placeholder 2">
            <a:extLst>
              <a:ext uri="{FF2B5EF4-FFF2-40B4-BE49-F238E27FC236}">
                <a16:creationId xmlns:a16="http://schemas.microsoft.com/office/drawing/2014/main" id="{168395E0-C5E5-4C44-B124-96FC5BA6A4D8}"/>
              </a:ext>
            </a:extLst>
          </p:cNvPr>
          <p:cNvSpPr>
            <a:spLocks noGrp="1"/>
          </p:cNvSpPr>
          <p:nvPr>
            <p:ph idx="1"/>
          </p:nvPr>
        </p:nvSpPr>
        <p:spPr>
          <a:xfrm>
            <a:off x="1097279" y="1845734"/>
            <a:ext cx="10298853" cy="4023360"/>
          </a:xfrm>
        </p:spPr>
        <p:txBody>
          <a:bodyPr>
            <a:normAutofit lnSpcReduction="10000"/>
          </a:bodyPr>
          <a:lstStyle/>
          <a:p>
            <a:pPr>
              <a:buFont typeface="Arial" panose="020B0604020202020204" pitchFamily="34" charset="0"/>
              <a:buChar char="•"/>
            </a:pPr>
            <a:r>
              <a:rPr lang="en-US" dirty="0"/>
              <a:t>The EMS student is expected to conduct themselves in a socially acceptable manner at all times.</a:t>
            </a:r>
          </a:p>
          <a:p>
            <a:pPr>
              <a:buFont typeface="Arial" panose="020B0604020202020204" pitchFamily="34" charset="0"/>
              <a:buChar char="•"/>
            </a:pPr>
            <a:r>
              <a:rPr lang="en-US" dirty="0"/>
              <a:t>When addressing classmates, instructors, preceptors and coworkers in the clinical area or classroom, it is expected that an appropriate title will be used and all are to be treated with respect for the rank earned.</a:t>
            </a:r>
          </a:p>
          <a:p>
            <a:pPr>
              <a:buFont typeface="Arial" panose="020B0604020202020204" pitchFamily="34" charset="0"/>
              <a:buChar char="•"/>
            </a:pPr>
            <a:r>
              <a:rPr lang="en-US" dirty="0"/>
              <a:t>Smoking and other forms of tobacco are not allowed while in uniform.</a:t>
            </a:r>
          </a:p>
          <a:p>
            <a:pPr>
              <a:buFont typeface="Arial" panose="020B0604020202020204" pitchFamily="34" charset="0"/>
              <a:buChar char="•"/>
            </a:pPr>
            <a:r>
              <a:rPr lang="en-US" dirty="0"/>
              <a:t>Any display of ill temper on the part of an EMS student is inexcusable even under trying conditions or situations.</a:t>
            </a:r>
          </a:p>
          <a:p>
            <a:pPr lvl="1">
              <a:buFont typeface="Arial" panose="020B0604020202020204" pitchFamily="34" charset="0"/>
              <a:buChar char="•"/>
            </a:pPr>
            <a:r>
              <a:rPr lang="en-US" sz="2000" dirty="0"/>
              <a:t>The student must remain in control of their emotions.</a:t>
            </a:r>
          </a:p>
          <a:p>
            <a:pPr lvl="1">
              <a:buFont typeface="Arial" panose="020B0604020202020204" pitchFamily="34" charset="0"/>
              <a:buChar char="•"/>
            </a:pPr>
            <a:r>
              <a:rPr lang="en-US" sz="2000" dirty="0"/>
              <a:t>The quality and tone of the voice should be quiet, pleasant and assuring.</a:t>
            </a:r>
          </a:p>
          <a:p>
            <a:pPr>
              <a:buFont typeface="Arial" panose="020B0604020202020204" pitchFamily="34" charset="0"/>
              <a:buChar char="•"/>
            </a:pPr>
            <a:r>
              <a:rPr lang="en-US" dirty="0"/>
              <a:t>Use of profane or obscene language is prohibited in the classroom, clinical or internship areas or the student may be removed from the setting and an absence may be assessed to their attendance record.</a:t>
            </a:r>
          </a:p>
          <a:p>
            <a:pPr>
              <a:buFont typeface="Arial" panose="020B0604020202020204" pitchFamily="34" charset="0"/>
              <a:buChar char="•"/>
            </a:pPr>
            <a:endParaRPr lang="en-US" dirty="0"/>
          </a:p>
        </p:txBody>
      </p:sp>
      <p:pic>
        <p:nvPicPr>
          <p:cNvPr id="4" name="Picture 3" descr="Seminole State College Center for Public Safety Training Florida's First Responders badge">
            <a:extLst>
              <a:ext uri="{FF2B5EF4-FFF2-40B4-BE49-F238E27FC236}">
                <a16:creationId xmlns:a16="http://schemas.microsoft.com/office/drawing/2014/main" id="{9C90DC48-085C-427A-BF17-1C592C4F8DC2}"/>
              </a:ext>
            </a:extLst>
          </p:cNvPr>
          <p:cNvPicPr>
            <a:picLocks noChangeAspect="1"/>
          </p:cNvPicPr>
          <p:nvPr/>
        </p:nvPicPr>
        <p:blipFill>
          <a:blip r:embed="rId2"/>
          <a:stretch>
            <a:fillRect/>
          </a:stretch>
        </p:blipFill>
        <p:spPr>
          <a:xfrm>
            <a:off x="10503262" y="4882659"/>
            <a:ext cx="1688738" cy="1688738"/>
          </a:xfrm>
          <a:prstGeom prst="rect">
            <a:avLst/>
          </a:prstGeom>
        </p:spPr>
      </p:pic>
    </p:spTree>
    <p:extLst>
      <p:ext uri="{BB962C8B-B14F-4D97-AF65-F5344CB8AC3E}">
        <p14:creationId xmlns:p14="http://schemas.microsoft.com/office/powerpoint/2010/main" val="29733971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B977-9FBF-4133-8C94-A2A3BE87F8C0}"/>
              </a:ext>
            </a:extLst>
          </p:cNvPr>
          <p:cNvSpPr>
            <a:spLocks noGrp="1"/>
          </p:cNvSpPr>
          <p:nvPr>
            <p:ph type="title"/>
          </p:nvPr>
        </p:nvSpPr>
        <p:spPr/>
        <p:txBody>
          <a:bodyPr/>
          <a:lstStyle/>
          <a:p>
            <a:r>
              <a:rPr lang="en-US" dirty="0"/>
              <a:t>Student Concerns</a:t>
            </a:r>
          </a:p>
        </p:txBody>
      </p:sp>
      <p:sp>
        <p:nvSpPr>
          <p:cNvPr id="3" name="Content Placeholder 2">
            <a:extLst>
              <a:ext uri="{FF2B5EF4-FFF2-40B4-BE49-F238E27FC236}">
                <a16:creationId xmlns:a16="http://schemas.microsoft.com/office/drawing/2014/main" id="{168395E0-C5E5-4C44-B124-96FC5BA6A4D8}"/>
              </a:ext>
            </a:extLst>
          </p:cNvPr>
          <p:cNvSpPr>
            <a:spLocks noGrp="1"/>
          </p:cNvSpPr>
          <p:nvPr>
            <p:ph idx="1"/>
          </p:nvPr>
        </p:nvSpPr>
        <p:spPr>
          <a:xfrm>
            <a:off x="1097280" y="1845733"/>
            <a:ext cx="10058400" cy="4571999"/>
          </a:xfrm>
        </p:spPr>
        <p:txBody>
          <a:bodyPr>
            <a:normAutofit/>
          </a:bodyPr>
          <a:lstStyle/>
          <a:p>
            <a:pPr>
              <a:buFont typeface="Arial" panose="020B0604020202020204" pitchFamily="34" charset="0"/>
              <a:buChar char="•"/>
            </a:pPr>
            <a:r>
              <a:rPr lang="en-US" sz="2400" dirty="0"/>
              <a:t>In the event that a student acts inappropriately or unprofessionally, the preceptor/agency/clinical site has the right to </a:t>
            </a:r>
            <a:r>
              <a:rPr lang="en-US" sz="2400" b="1" i="1" dirty="0">
                <a:solidFill>
                  <a:srgbClr val="FF0000"/>
                </a:solidFill>
                <a:effectLst>
                  <a:outerShdw blurRad="38100" dist="38100" dir="2700000" algn="tl">
                    <a:srgbClr val="000000">
                      <a:alpha val="43137"/>
                    </a:srgbClr>
                  </a:outerShdw>
                </a:effectLst>
              </a:rPr>
              <a:t>send the student home.</a:t>
            </a:r>
          </a:p>
          <a:p>
            <a:pPr>
              <a:buFont typeface="Arial" panose="020B0604020202020204" pitchFamily="34" charset="0"/>
              <a:buChar char="•"/>
            </a:pPr>
            <a:r>
              <a:rPr lang="en-US" sz="2400" dirty="0"/>
              <a:t>Things to try before carrying out this option.</a:t>
            </a:r>
          </a:p>
          <a:p>
            <a:pPr lvl="1">
              <a:buFont typeface="Arial" panose="020B0604020202020204" pitchFamily="34" charset="0"/>
              <a:buChar char="•"/>
            </a:pPr>
            <a:r>
              <a:rPr lang="en-US" sz="2400" dirty="0"/>
              <a:t>Try to resolve conflict with student.</a:t>
            </a:r>
          </a:p>
          <a:p>
            <a:pPr lvl="1">
              <a:buFont typeface="Arial" panose="020B0604020202020204" pitchFamily="34" charset="0"/>
              <a:buChar char="•"/>
            </a:pPr>
            <a:r>
              <a:rPr lang="en-US" sz="2400" dirty="0"/>
              <a:t>Involve the on-duty supervisor </a:t>
            </a:r>
            <a:r>
              <a:rPr lang="en-US" sz="2400" i="1" dirty="0"/>
              <a:t>and </a:t>
            </a:r>
            <a:r>
              <a:rPr lang="en-US" sz="2400" dirty="0"/>
              <a:t>SSC Paramedic Clinical Coordinator.</a:t>
            </a:r>
          </a:p>
          <a:p>
            <a:pPr>
              <a:buFont typeface="Arial" panose="020B0604020202020204" pitchFamily="34" charset="0"/>
              <a:buChar char="•"/>
            </a:pPr>
            <a:r>
              <a:rPr lang="en-US" sz="2400" dirty="0"/>
              <a:t>If SSC Clinical Coordinator/Program Director (Ms. Todak, MS/PM) is not immediately available, leave a voicemail and send an email.</a:t>
            </a:r>
          </a:p>
          <a:p>
            <a:pPr lvl="1">
              <a:buFont typeface="Arial" panose="020B0604020202020204" pitchFamily="34" charset="0"/>
              <a:buChar char="•"/>
            </a:pPr>
            <a:r>
              <a:rPr lang="en-US" sz="2400" dirty="0"/>
              <a:t>email: </a:t>
            </a:r>
            <a:r>
              <a:rPr lang="en-US" sz="2400" dirty="0">
                <a:hlinkClick r:id="rId2"/>
              </a:rPr>
              <a:t>todake@seminolestate.edu</a:t>
            </a:r>
            <a:endParaRPr lang="en-US" sz="2400" dirty="0"/>
          </a:p>
          <a:p>
            <a:pPr lvl="1">
              <a:buFont typeface="Arial" panose="020B0604020202020204" pitchFamily="34" charset="0"/>
              <a:buChar char="•"/>
            </a:pPr>
            <a:r>
              <a:rPr lang="en-US" sz="2400" dirty="0"/>
              <a:t>cell: 321-231-1952	office: 407-708-2381</a:t>
            </a:r>
          </a:p>
          <a:p>
            <a:pPr lvl="1">
              <a:buFont typeface="Arial" panose="020B0604020202020204" pitchFamily="34" charset="0"/>
              <a:buChar char="•"/>
            </a:pPr>
            <a:r>
              <a:rPr lang="en-US" sz="2400" dirty="0"/>
              <a:t>Factually and objectively document the incident and notify the SCC Clinical Coordinator or Program Director .</a:t>
            </a:r>
          </a:p>
          <a:p>
            <a:pPr>
              <a:buFont typeface="Arial" panose="020B0604020202020204" pitchFamily="34" charset="0"/>
              <a:buChar char="•"/>
            </a:pPr>
            <a:endParaRPr lang="en-US" dirty="0"/>
          </a:p>
        </p:txBody>
      </p:sp>
      <p:pic>
        <p:nvPicPr>
          <p:cNvPr id="4" name="Picture 3" descr="Seminole State College Center for Public Safety Training Florida's First Responders badge">
            <a:extLst>
              <a:ext uri="{FF2B5EF4-FFF2-40B4-BE49-F238E27FC236}">
                <a16:creationId xmlns:a16="http://schemas.microsoft.com/office/drawing/2014/main" id="{9C90DC48-085C-427A-BF17-1C592C4F8DC2}"/>
              </a:ext>
            </a:extLst>
          </p:cNvPr>
          <p:cNvPicPr>
            <a:picLocks noChangeAspect="1"/>
          </p:cNvPicPr>
          <p:nvPr/>
        </p:nvPicPr>
        <p:blipFill>
          <a:blip r:embed="rId3"/>
          <a:stretch>
            <a:fillRect/>
          </a:stretch>
        </p:blipFill>
        <p:spPr>
          <a:xfrm>
            <a:off x="10503262" y="4882659"/>
            <a:ext cx="1688738" cy="1688738"/>
          </a:xfrm>
          <a:prstGeom prst="rect">
            <a:avLst/>
          </a:prstGeom>
        </p:spPr>
      </p:pic>
    </p:spTree>
    <p:extLst>
      <p:ext uri="{BB962C8B-B14F-4D97-AF65-F5344CB8AC3E}">
        <p14:creationId xmlns:p14="http://schemas.microsoft.com/office/powerpoint/2010/main" val="14028757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EB0CE8-0570-4D2F-B966-F721D6D03BE9}"/>
              </a:ext>
            </a:extLst>
          </p:cNvPr>
          <p:cNvSpPr>
            <a:spLocks noGrp="1"/>
          </p:cNvSpPr>
          <p:nvPr>
            <p:ph type="title"/>
          </p:nvPr>
        </p:nvSpPr>
        <p:spPr/>
        <p:txBody>
          <a:bodyPr/>
          <a:lstStyle/>
          <a:p>
            <a:r>
              <a:rPr lang="en-US" dirty="0"/>
              <a:t>Program Evaluation Tools	</a:t>
            </a:r>
          </a:p>
        </p:txBody>
      </p:sp>
      <p:sp>
        <p:nvSpPr>
          <p:cNvPr id="5" name="Text Placeholder 4">
            <a:extLst>
              <a:ext uri="{FF2B5EF4-FFF2-40B4-BE49-F238E27FC236}">
                <a16:creationId xmlns:a16="http://schemas.microsoft.com/office/drawing/2014/main" id="{2365534F-B9E7-4BF1-B437-E8982FF4B7F5}"/>
              </a:ext>
            </a:extLst>
          </p:cNvPr>
          <p:cNvSpPr>
            <a:spLocks noGrp="1"/>
          </p:cNvSpPr>
          <p:nvPr>
            <p:ph type="body" idx="1"/>
          </p:nvPr>
        </p:nvSpPr>
        <p:spPr/>
        <p:txBody>
          <a:bodyPr/>
          <a:lstStyle/>
          <a:p>
            <a:r>
              <a:rPr lang="en-US" dirty="0"/>
              <a:t>Forms you will see and be asked to sign</a:t>
            </a:r>
          </a:p>
        </p:txBody>
      </p:sp>
      <p:pic>
        <p:nvPicPr>
          <p:cNvPr id="6" name="Picture 5" descr="Seminole State College Center for Public Safety Training Florida's First Responders badge">
            <a:extLst>
              <a:ext uri="{FF2B5EF4-FFF2-40B4-BE49-F238E27FC236}">
                <a16:creationId xmlns:a16="http://schemas.microsoft.com/office/drawing/2014/main" id="{545036A6-FD9C-4579-A996-D0A0671D1746}"/>
              </a:ext>
            </a:extLst>
          </p:cNvPr>
          <p:cNvPicPr>
            <a:picLocks noChangeAspect="1"/>
          </p:cNvPicPr>
          <p:nvPr/>
        </p:nvPicPr>
        <p:blipFill>
          <a:blip r:embed="rId2"/>
          <a:stretch>
            <a:fillRect/>
          </a:stretch>
        </p:blipFill>
        <p:spPr>
          <a:xfrm>
            <a:off x="10503262" y="4882659"/>
            <a:ext cx="1688738" cy="1688738"/>
          </a:xfrm>
          <a:prstGeom prst="rect">
            <a:avLst/>
          </a:prstGeom>
        </p:spPr>
      </p:pic>
    </p:spTree>
    <p:extLst>
      <p:ext uri="{BB962C8B-B14F-4D97-AF65-F5344CB8AC3E}">
        <p14:creationId xmlns:p14="http://schemas.microsoft.com/office/powerpoint/2010/main" val="18006512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B977-9FBF-4133-8C94-A2A3BE87F8C0}"/>
              </a:ext>
            </a:extLst>
          </p:cNvPr>
          <p:cNvSpPr>
            <a:spLocks noGrp="1"/>
          </p:cNvSpPr>
          <p:nvPr>
            <p:ph type="title"/>
          </p:nvPr>
        </p:nvSpPr>
        <p:spPr/>
        <p:txBody>
          <a:bodyPr/>
          <a:lstStyle/>
          <a:p>
            <a:r>
              <a:rPr lang="en-US" dirty="0"/>
              <a:t>Student Documentation Expectations	</a:t>
            </a:r>
          </a:p>
        </p:txBody>
      </p:sp>
      <p:sp>
        <p:nvSpPr>
          <p:cNvPr id="3" name="Content Placeholder 2">
            <a:extLst>
              <a:ext uri="{FF2B5EF4-FFF2-40B4-BE49-F238E27FC236}">
                <a16:creationId xmlns:a16="http://schemas.microsoft.com/office/drawing/2014/main" id="{168395E0-C5E5-4C44-B124-96FC5BA6A4D8}"/>
              </a:ext>
            </a:extLst>
          </p:cNvPr>
          <p:cNvSpPr>
            <a:spLocks noGrp="1"/>
          </p:cNvSpPr>
          <p:nvPr>
            <p:ph idx="1"/>
          </p:nvPr>
        </p:nvSpPr>
        <p:spPr/>
        <p:txBody>
          <a:bodyPr>
            <a:normAutofit/>
          </a:bodyPr>
          <a:lstStyle/>
          <a:p>
            <a:pPr>
              <a:buFont typeface="Arial" panose="020B0604020202020204" pitchFamily="34" charset="0"/>
              <a:buChar char="•"/>
            </a:pPr>
            <a:r>
              <a:rPr lang="en-US" dirty="0"/>
              <a:t>Students should have their paperwork on them at all times</a:t>
            </a:r>
          </a:p>
          <a:p>
            <a:pPr>
              <a:buFont typeface="Arial" panose="020B0604020202020204" pitchFamily="34" charset="0"/>
              <a:buChar char="•"/>
            </a:pPr>
            <a:r>
              <a:rPr lang="en-US" dirty="0"/>
              <a:t>It is the students RESPONSIBILITY to make sure all forms are complete and filled out prior to leaving the assignment.</a:t>
            </a:r>
          </a:p>
          <a:p>
            <a:pPr>
              <a:buFont typeface="Arial" panose="020B0604020202020204" pitchFamily="34" charset="0"/>
              <a:buChar char="•"/>
            </a:pPr>
            <a:r>
              <a:rPr lang="en-US" dirty="0"/>
              <a:t>Students are to document patients in the online tool and upload all documents as directed.</a:t>
            </a:r>
          </a:p>
          <a:p>
            <a:pPr>
              <a:buFont typeface="Arial" panose="020B0604020202020204" pitchFamily="34" charset="0"/>
              <a:buChar char="•"/>
            </a:pPr>
            <a:r>
              <a:rPr lang="en-US" dirty="0"/>
              <a:t>The following few slides will discuss paperwork to be completed for each type of assignment.</a:t>
            </a:r>
          </a:p>
        </p:txBody>
      </p:sp>
      <p:pic>
        <p:nvPicPr>
          <p:cNvPr id="4" name="Picture 3" descr="Seminole State College Center for Public Safety Training Florida's First Responders badge">
            <a:extLst>
              <a:ext uri="{FF2B5EF4-FFF2-40B4-BE49-F238E27FC236}">
                <a16:creationId xmlns:a16="http://schemas.microsoft.com/office/drawing/2014/main" id="{9C90DC48-085C-427A-BF17-1C592C4F8DC2}"/>
              </a:ext>
            </a:extLst>
          </p:cNvPr>
          <p:cNvPicPr>
            <a:picLocks noChangeAspect="1"/>
          </p:cNvPicPr>
          <p:nvPr/>
        </p:nvPicPr>
        <p:blipFill>
          <a:blip r:embed="rId2"/>
          <a:stretch>
            <a:fillRect/>
          </a:stretch>
        </p:blipFill>
        <p:spPr>
          <a:xfrm>
            <a:off x="10503262" y="4882659"/>
            <a:ext cx="1688738" cy="1688738"/>
          </a:xfrm>
          <a:prstGeom prst="rect">
            <a:avLst/>
          </a:prstGeom>
        </p:spPr>
      </p:pic>
    </p:spTree>
    <p:extLst>
      <p:ext uri="{BB962C8B-B14F-4D97-AF65-F5344CB8AC3E}">
        <p14:creationId xmlns:p14="http://schemas.microsoft.com/office/powerpoint/2010/main" val="15220724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B977-9FBF-4133-8C94-A2A3BE87F8C0}"/>
              </a:ext>
            </a:extLst>
          </p:cNvPr>
          <p:cNvSpPr>
            <a:spLocks noGrp="1"/>
          </p:cNvSpPr>
          <p:nvPr>
            <p:ph type="title"/>
          </p:nvPr>
        </p:nvSpPr>
        <p:spPr/>
        <p:txBody>
          <a:bodyPr/>
          <a:lstStyle/>
          <a:p>
            <a:r>
              <a:rPr lang="en-US" dirty="0"/>
              <a:t>Clinical (hospital)</a:t>
            </a:r>
          </a:p>
        </p:txBody>
      </p:sp>
      <p:sp>
        <p:nvSpPr>
          <p:cNvPr id="6" name="TextBox 5">
            <a:extLst>
              <a:ext uri="{FF2B5EF4-FFF2-40B4-BE49-F238E27FC236}">
                <a16:creationId xmlns:a16="http://schemas.microsoft.com/office/drawing/2014/main" id="{BCA43CA0-A805-4181-A8F4-C55D7505E0D5}"/>
              </a:ext>
            </a:extLst>
          </p:cNvPr>
          <p:cNvSpPr txBox="1"/>
          <p:nvPr/>
        </p:nvSpPr>
        <p:spPr>
          <a:xfrm>
            <a:off x="3108960" y="1737360"/>
            <a:ext cx="7030720" cy="369332"/>
          </a:xfrm>
          <a:prstGeom prst="rect">
            <a:avLst/>
          </a:prstGeom>
          <a:noFill/>
        </p:spPr>
        <p:txBody>
          <a:bodyPr wrap="square" rtlCol="0">
            <a:spAutoFit/>
          </a:bodyPr>
          <a:lstStyle/>
          <a:p>
            <a:r>
              <a:rPr lang="en-US" dirty="0"/>
              <a:t>There are 3 different forms for the student to complete.</a:t>
            </a:r>
          </a:p>
        </p:txBody>
      </p:sp>
      <p:sp>
        <p:nvSpPr>
          <p:cNvPr id="3" name="Content Placeholder 2">
            <a:extLst>
              <a:ext uri="{FF2B5EF4-FFF2-40B4-BE49-F238E27FC236}">
                <a16:creationId xmlns:a16="http://schemas.microsoft.com/office/drawing/2014/main" id="{168395E0-C5E5-4C44-B124-96FC5BA6A4D8}"/>
              </a:ext>
            </a:extLst>
          </p:cNvPr>
          <p:cNvSpPr>
            <a:spLocks noGrp="1"/>
          </p:cNvSpPr>
          <p:nvPr>
            <p:ph sz="half" idx="1"/>
          </p:nvPr>
        </p:nvSpPr>
        <p:spPr>
          <a:xfrm>
            <a:off x="1097280" y="2092960"/>
            <a:ext cx="4937760" cy="3776133"/>
          </a:xfrm>
        </p:spPr>
        <p:txBody>
          <a:bodyPr>
            <a:normAutofit/>
          </a:bodyPr>
          <a:lstStyle/>
          <a:p>
            <a:pPr marL="0" indent="0">
              <a:buNone/>
            </a:pPr>
            <a:r>
              <a:rPr lang="en-US" dirty="0"/>
              <a:t>ED Clinical</a:t>
            </a:r>
          </a:p>
          <a:p>
            <a:pPr lvl="1">
              <a:buFont typeface="Arial" panose="020B0604020202020204" pitchFamily="34" charset="0"/>
              <a:buChar char="•"/>
            </a:pPr>
            <a:r>
              <a:rPr lang="en-US" dirty="0"/>
              <a:t>If on this clinical with a preceptor the only form to be filled out on paper is the attendance form.</a:t>
            </a:r>
          </a:p>
          <a:p>
            <a:pPr lvl="1">
              <a:buFont typeface="Arial" panose="020B0604020202020204" pitchFamily="34" charset="0"/>
              <a:buChar char="•"/>
            </a:pPr>
            <a:r>
              <a:rPr lang="en-US" dirty="0"/>
              <a:t>Preceptors will evaluate the student through Platinum Planner.</a:t>
            </a:r>
          </a:p>
        </p:txBody>
      </p:sp>
      <p:sp>
        <p:nvSpPr>
          <p:cNvPr id="5" name="Content Placeholder 4">
            <a:extLst>
              <a:ext uri="{FF2B5EF4-FFF2-40B4-BE49-F238E27FC236}">
                <a16:creationId xmlns:a16="http://schemas.microsoft.com/office/drawing/2014/main" id="{D1AED051-4E33-437D-A20D-499C0DC500A0}"/>
              </a:ext>
            </a:extLst>
          </p:cNvPr>
          <p:cNvSpPr>
            <a:spLocks noGrp="1"/>
          </p:cNvSpPr>
          <p:nvPr>
            <p:ph sz="half" idx="2"/>
          </p:nvPr>
        </p:nvSpPr>
        <p:spPr>
          <a:xfrm>
            <a:off x="6217920" y="2106693"/>
            <a:ext cx="4937760" cy="3762402"/>
          </a:xfrm>
        </p:spPr>
        <p:txBody>
          <a:bodyPr/>
          <a:lstStyle/>
          <a:p>
            <a:r>
              <a:rPr lang="en-US" dirty="0"/>
              <a:t>Non-Preceptor clinicals</a:t>
            </a:r>
          </a:p>
          <a:p>
            <a:pPr lvl="1">
              <a:buFont typeface="Arial" panose="020B0604020202020204" pitchFamily="34" charset="0"/>
              <a:buChar char="•"/>
            </a:pPr>
            <a:r>
              <a:rPr lang="en-US" dirty="0"/>
              <a:t>There are 2 forms for the student to have completed.</a:t>
            </a:r>
          </a:p>
          <a:p>
            <a:pPr lvl="1">
              <a:buFont typeface="Arial" panose="020B0604020202020204" pitchFamily="34" charset="0"/>
              <a:buChar char="•"/>
            </a:pPr>
            <a:r>
              <a:rPr lang="en-US" dirty="0"/>
              <a:t>Form 1 is the attendance/evaluation form.  Students will be evaluated by the person precepting here.</a:t>
            </a:r>
          </a:p>
          <a:p>
            <a:pPr lvl="1">
              <a:buFont typeface="Arial" panose="020B0604020202020204" pitchFamily="34" charset="0"/>
              <a:buChar char="•"/>
            </a:pPr>
            <a:r>
              <a:rPr lang="en-US" dirty="0"/>
              <a:t>(see next slide for example)Form 2 is an end of shift form the student will complete and upload to platinum.</a:t>
            </a:r>
          </a:p>
          <a:p>
            <a:endParaRPr lang="en-US" dirty="0"/>
          </a:p>
        </p:txBody>
      </p:sp>
      <p:pic>
        <p:nvPicPr>
          <p:cNvPr id="4" name="Picture 3" descr="Seminole State College Center for Public Safety Training Florida's First Responders badge">
            <a:extLst>
              <a:ext uri="{FF2B5EF4-FFF2-40B4-BE49-F238E27FC236}">
                <a16:creationId xmlns:a16="http://schemas.microsoft.com/office/drawing/2014/main" id="{9C90DC48-085C-427A-BF17-1C592C4F8DC2}"/>
              </a:ext>
            </a:extLst>
          </p:cNvPr>
          <p:cNvPicPr>
            <a:picLocks noChangeAspect="1"/>
          </p:cNvPicPr>
          <p:nvPr/>
        </p:nvPicPr>
        <p:blipFill>
          <a:blip r:embed="rId2"/>
          <a:stretch>
            <a:fillRect/>
          </a:stretch>
        </p:blipFill>
        <p:spPr>
          <a:xfrm>
            <a:off x="10503262" y="4882659"/>
            <a:ext cx="1688738" cy="1688738"/>
          </a:xfrm>
          <a:prstGeom prst="rect">
            <a:avLst/>
          </a:prstGeom>
        </p:spPr>
      </p:pic>
    </p:spTree>
    <p:extLst>
      <p:ext uri="{BB962C8B-B14F-4D97-AF65-F5344CB8AC3E}">
        <p14:creationId xmlns:p14="http://schemas.microsoft.com/office/powerpoint/2010/main" val="3157091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B977-9FBF-4133-8C94-A2A3BE87F8C0}"/>
              </a:ext>
            </a:extLst>
          </p:cNvPr>
          <p:cNvSpPr>
            <a:spLocks noGrp="1"/>
          </p:cNvSpPr>
          <p:nvPr>
            <p:ph type="title"/>
          </p:nvPr>
        </p:nvSpPr>
        <p:spPr/>
        <p:txBody>
          <a:bodyPr/>
          <a:lstStyle/>
          <a:p>
            <a:r>
              <a:rPr lang="en-US" dirty="0"/>
              <a:t>Objective</a:t>
            </a:r>
          </a:p>
        </p:txBody>
      </p:sp>
      <p:sp>
        <p:nvSpPr>
          <p:cNvPr id="3" name="Content Placeholder 2">
            <a:extLst>
              <a:ext uri="{FF2B5EF4-FFF2-40B4-BE49-F238E27FC236}">
                <a16:creationId xmlns:a16="http://schemas.microsoft.com/office/drawing/2014/main" id="{168395E0-C5E5-4C44-B124-96FC5BA6A4D8}"/>
              </a:ext>
            </a:extLst>
          </p:cNvPr>
          <p:cNvSpPr>
            <a:spLocks noGrp="1"/>
          </p:cNvSpPr>
          <p:nvPr>
            <p:ph idx="1"/>
          </p:nvPr>
        </p:nvSpPr>
        <p:spPr/>
        <p:txBody>
          <a:bodyPr>
            <a:normAutofit/>
          </a:bodyPr>
          <a:lstStyle/>
          <a:p>
            <a:pPr>
              <a:buFont typeface="Arial" panose="020B0604020202020204" pitchFamily="34" charset="0"/>
              <a:buChar char="•"/>
            </a:pPr>
            <a:r>
              <a:rPr lang="en-US" sz="2400" dirty="0"/>
              <a:t>Define Seminole State College Paramedic program </a:t>
            </a:r>
          </a:p>
          <a:p>
            <a:pPr lvl="1">
              <a:buFont typeface="Arial" panose="020B0604020202020204" pitchFamily="34" charset="0"/>
              <a:buChar char="•"/>
            </a:pPr>
            <a:r>
              <a:rPr lang="en-US" sz="2000" dirty="0"/>
              <a:t>Outline student progression through the program </a:t>
            </a:r>
          </a:p>
          <a:p>
            <a:pPr>
              <a:buFont typeface="Arial" panose="020B0604020202020204" pitchFamily="34" charset="0"/>
              <a:buChar char="•"/>
            </a:pPr>
            <a:r>
              <a:rPr lang="en-US" sz="2400" dirty="0"/>
              <a:t>Define the role and expectations of the preceptor </a:t>
            </a:r>
          </a:p>
          <a:p>
            <a:pPr>
              <a:buFont typeface="Arial" panose="020B0604020202020204" pitchFamily="34" charset="0"/>
              <a:buChar char="•"/>
            </a:pPr>
            <a:r>
              <a:rPr lang="en-US" sz="2400" dirty="0"/>
              <a:t>Define expectations of the student</a:t>
            </a:r>
          </a:p>
          <a:p>
            <a:pPr>
              <a:buFont typeface="Arial" panose="020B0604020202020204" pitchFamily="34" charset="0"/>
              <a:buChar char="•"/>
            </a:pPr>
            <a:r>
              <a:rPr lang="en-US" sz="2400" dirty="0"/>
              <a:t>Review training principles and tools used with the adult learner </a:t>
            </a:r>
          </a:p>
          <a:p>
            <a:pPr>
              <a:buFont typeface="Arial" panose="020B0604020202020204" pitchFamily="34" charset="0"/>
              <a:buChar char="•"/>
            </a:pPr>
            <a:r>
              <a:rPr lang="en-US" sz="2400" dirty="0"/>
              <a:t>Explain procedures for evaluating and reporting student outcomes </a:t>
            </a:r>
          </a:p>
          <a:p>
            <a:pPr>
              <a:buFont typeface="Arial" panose="020B0604020202020204" pitchFamily="34" charset="0"/>
              <a:buChar char="•"/>
            </a:pPr>
            <a:r>
              <a:rPr lang="en-US" sz="2400" dirty="0"/>
              <a:t>Outline the social media policy </a:t>
            </a:r>
          </a:p>
          <a:p>
            <a:pPr>
              <a:buFont typeface="Arial" panose="020B0604020202020204" pitchFamily="34" charset="0"/>
              <a:buChar char="•"/>
            </a:pPr>
            <a:r>
              <a:rPr lang="en-US" sz="2400" dirty="0"/>
              <a:t>Document completion of orientation/training</a:t>
            </a:r>
          </a:p>
        </p:txBody>
      </p:sp>
      <p:pic>
        <p:nvPicPr>
          <p:cNvPr id="4" name="Picture 3" descr="Seminole State College Center for Public Safety Training Florida's First Responders badge">
            <a:extLst>
              <a:ext uri="{FF2B5EF4-FFF2-40B4-BE49-F238E27FC236}">
                <a16:creationId xmlns:a16="http://schemas.microsoft.com/office/drawing/2014/main" id="{9C90DC48-085C-427A-BF17-1C592C4F8DC2}"/>
              </a:ext>
            </a:extLst>
          </p:cNvPr>
          <p:cNvPicPr>
            <a:picLocks noChangeAspect="1"/>
          </p:cNvPicPr>
          <p:nvPr/>
        </p:nvPicPr>
        <p:blipFill>
          <a:blip r:embed="rId2"/>
          <a:stretch>
            <a:fillRect/>
          </a:stretch>
        </p:blipFill>
        <p:spPr>
          <a:xfrm>
            <a:off x="10503262" y="4882659"/>
            <a:ext cx="1688738" cy="1688738"/>
          </a:xfrm>
          <a:prstGeom prst="rect">
            <a:avLst/>
          </a:prstGeom>
        </p:spPr>
      </p:pic>
    </p:spTree>
    <p:extLst>
      <p:ext uri="{BB962C8B-B14F-4D97-AF65-F5344CB8AC3E}">
        <p14:creationId xmlns:p14="http://schemas.microsoft.com/office/powerpoint/2010/main" val="758307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A7CA50D-4B69-756E-2CA2-64639D4B47E0}"/>
              </a:ext>
            </a:extLst>
          </p:cNvPr>
          <p:cNvSpPr>
            <a:spLocks noGrp="1"/>
          </p:cNvSpPr>
          <p:nvPr>
            <p:ph type="title"/>
          </p:nvPr>
        </p:nvSpPr>
        <p:spPr>
          <a:xfrm>
            <a:off x="702128" y="123318"/>
            <a:ext cx="5878285" cy="1450757"/>
          </a:xfrm>
        </p:spPr>
        <p:txBody>
          <a:bodyPr/>
          <a:lstStyle/>
          <a:p>
            <a:r>
              <a:rPr lang="en-US" dirty="0"/>
              <a:t>Ride Time (Internship)</a:t>
            </a:r>
          </a:p>
        </p:txBody>
      </p:sp>
      <p:pic>
        <p:nvPicPr>
          <p:cNvPr id="6" name="Picture 5" descr="Seminole State College Center for Public Safety Training Florida's First Responders badge">
            <a:extLst>
              <a:ext uri="{FF2B5EF4-FFF2-40B4-BE49-F238E27FC236}">
                <a16:creationId xmlns:a16="http://schemas.microsoft.com/office/drawing/2014/main" id="{2EBDEEEF-898A-8C27-477A-6B1041B72F4B}"/>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213360" y="4825077"/>
            <a:ext cx="1504950" cy="1504950"/>
          </a:xfrm>
          <a:prstGeom prst="rect">
            <a:avLst/>
          </a:prstGeom>
        </p:spPr>
      </p:pic>
      <p:sp>
        <p:nvSpPr>
          <p:cNvPr id="5" name="Content Placeholder 2">
            <a:extLst>
              <a:ext uri="{FF2B5EF4-FFF2-40B4-BE49-F238E27FC236}">
                <a16:creationId xmlns:a16="http://schemas.microsoft.com/office/drawing/2014/main" id="{00247B2E-9C4E-06C9-A323-17DD20843BF3}"/>
              </a:ext>
              <a:ext uri="{C183D7F6-B498-43B3-948B-1728B52AA6E4}">
                <adec:decorative xmlns:adec="http://schemas.microsoft.com/office/drawing/2017/decorative" val="0"/>
              </a:ext>
            </a:extLst>
          </p:cNvPr>
          <p:cNvSpPr>
            <a:spLocks noGrp="1"/>
          </p:cNvSpPr>
          <p:nvPr>
            <p:ph idx="1"/>
          </p:nvPr>
        </p:nvSpPr>
        <p:spPr>
          <a:xfrm>
            <a:off x="2169242" y="1865131"/>
            <a:ext cx="3698240" cy="4023360"/>
          </a:xfrm>
        </p:spPr>
        <p:txBody>
          <a:bodyPr>
            <a:normAutofit/>
          </a:bodyPr>
          <a:lstStyle/>
          <a:p>
            <a:pPr>
              <a:buFont typeface="Arial" panose="020B0604020202020204" pitchFamily="34" charset="0"/>
              <a:buChar char="•"/>
            </a:pPr>
            <a:r>
              <a:rPr lang="en-US" dirty="0"/>
              <a:t>There is 1 form for ride time (internship).</a:t>
            </a:r>
          </a:p>
          <a:p>
            <a:pPr>
              <a:buFont typeface="Arial" panose="020B0604020202020204" pitchFamily="34" charset="0"/>
              <a:buChar char="•"/>
            </a:pPr>
            <a:r>
              <a:rPr lang="en-US" dirty="0"/>
              <a:t>It is the same form used for non-preceptor hospital clinical.</a:t>
            </a:r>
          </a:p>
          <a:p>
            <a:pPr>
              <a:buFont typeface="Arial" panose="020B0604020202020204" pitchFamily="34" charset="0"/>
              <a:buChar char="•"/>
            </a:pPr>
            <a:r>
              <a:rPr lang="en-US" dirty="0"/>
              <a:t>The Preceptor will evaluate the student in all 3 areas of affective (behavior), skill and knowledge.</a:t>
            </a:r>
          </a:p>
          <a:p>
            <a:pPr>
              <a:buFont typeface="Arial" panose="020B0604020202020204" pitchFamily="34" charset="0"/>
              <a:buChar char="•"/>
            </a:pPr>
            <a:r>
              <a:rPr lang="en-US" dirty="0"/>
              <a:t>Patient information will be put into Platinum by student.</a:t>
            </a:r>
          </a:p>
          <a:p>
            <a:pPr>
              <a:buFont typeface="Arial" panose="020B0604020202020204" pitchFamily="34" charset="0"/>
              <a:buChar char="•"/>
            </a:pPr>
            <a:endParaRPr lang="en-US" dirty="0"/>
          </a:p>
        </p:txBody>
      </p:sp>
      <p:pic>
        <p:nvPicPr>
          <p:cNvPr id="7" name="Picture 6" descr="Form titled &quot;Seminole State College Paramedic Clinical Evaluation&quot; with sections for student and preceptor information, rating scale, and comments. Contains a detailed table rating affective, cognitive/psychomotor, and medical assessment skills on a scale from 1 to 4, with definitions and examples for each rating level, emphasizing clinical performance and professional behavior.">
            <a:extLst>
              <a:ext uri="{FF2B5EF4-FFF2-40B4-BE49-F238E27FC236}">
                <a16:creationId xmlns:a16="http://schemas.microsoft.com/office/drawing/2014/main" id="{603BAB1B-7357-8333-9067-034004A3D496}"/>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115300" y="1730828"/>
            <a:ext cx="3863340" cy="4400443"/>
          </a:xfrm>
          <a:prstGeom prst="rect">
            <a:avLst/>
          </a:prstGeom>
        </p:spPr>
      </p:pic>
    </p:spTree>
    <p:extLst>
      <p:ext uri="{BB962C8B-B14F-4D97-AF65-F5344CB8AC3E}">
        <p14:creationId xmlns:p14="http://schemas.microsoft.com/office/powerpoint/2010/main" val="13107177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B977-9FBF-4133-8C94-A2A3BE87F8C0}"/>
              </a:ext>
            </a:extLst>
          </p:cNvPr>
          <p:cNvSpPr>
            <a:spLocks noGrp="1"/>
          </p:cNvSpPr>
          <p:nvPr>
            <p:ph type="title"/>
          </p:nvPr>
        </p:nvSpPr>
        <p:spPr>
          <a:xfrm>
            <a:off x="1097280" y="418054"/>
            <a:ext cx="10058400" cy="1450757"/>
          </a:xfrm>
        </p:spPr>
        <p:txBody>
          <a:bodyPr/>
          <a:lstStyle/>
          <a:p>
            <a:r>
              <a:rPr lang="en-US" dirty="0"/>
              <a:t>Capstone/Field Internship</a:t>
            </a:r>
          </a:p>
        </p:txBody>
      </p:sp>
      <p:pic>
        <p:nvPicPr>
          <p:cNvPr id="5" name="Content Placeholder 4" descr="National Registry of Emergency Medical Technician Paramedic Psychometer Competency Portfolio Manual Capstone Field Internship Shift Evaluation Worksheet">
            <a:extLst>
              <a:ext uri="{FF2B5EF4-FFF2-40B4-BE49-F238E27FC236}">
                <a16:creationId xmlns:a16="http://schemas.microsoft.com/office/drawing/2014/main" id="{E71ED6EC-DC6C-4158-BDFF-4BAA17BA3DAF}"/>
              </a:ext>
            </a:extLst>
          </p:cNvPr>
          <p:cNvPicPr>
            <a:picLocks noGrp="1" noChangeAspect="1"/>
          </p:cNvPicPr>
          <p:nvPr>
            <p:ph sz="half" idx="1"/>
          </p:nvPr>
        </p:nvPicPr>
        <p:blipFill>
          <a:blip r:embed="rId2"/>
          <a:stretch>
            <a:fillRect/>
          </a:stretch>
        </p:blipFill>
        <p:spPr>
          <a:xfrm rot="16200000">
            <a:off x="1444759" y="1431488"/>
            <a:ext cx="3948640" cy="5110005"/>
          </a:xfrm>
          <a:prstGeom prst="rect">
            <a:avLst/>
          </a:prstGeom>
        </p:spPr>
      </p:pic>
      <p:sp>
        <p:nvSpPr>
          <p:cNvPr id="6" name="Content Placeholder 5">
            <a:extLst>
              <a:ext uri="{FF2B5EF4-FFF2-40B4-BE49-F238E27FC236}">
                <a16:creationId xmlns:a16="http://schemas.microsoft.com/office/drawing/2014/main" id="{0937A92B-A77A-4211-92D5-14B16AD17045}"/>
              </a:ext>
            </a:extLst>
          </p:cNvPr>
          <p:cNvSpPr>
            <a:spLocks noGrp="1"/>
          </p:cNvSpPr>
          <p:nvPr>
            <p:ph sz="half" idx="2"/>
          </p:nvPr>
        </p:nvSpPr>
        <p:spPr/>
        <p:txBody>
          <a:bodyPr/>
          <a:lstStyle/>
          <a:p>
            <a:r>
              <a:rPr lang="en-US" dirty="0"/>
              <a:t>Page 1-</a:t>
            </a:r>
          </a:p>
          <a:p>
            <a:pPr>
              <a:buFont typeface="Arial" panose="020B0604020202020204" pitchFamily="34" charset="0"/>
              <a:buChar char="•"/>
            </a:pPr>
            <a:r>
              <a:rPr lang="en-US" dirty="0"/>
              <a:t>Filled in entirety.  Student should complete most of documentation.</a:t>
            </a:r>
          </a:p>
          <a:p>
            <a:pPr>
              <a:buFont typeface="Arial" panose="020B0604020202020204" pitchFamily="34" charset="0"/>
              <a:buChar char="•"/>
            </a:pPr>
            <a:r>
              <a:rPr lang="en-US" dirty="0"/>
              <a:t>student will have instructions with them for preceptor to read.</a:t>
            </a:r>
          </a:p>
        </p:txBody>
      </p:sp>
      <p:pic>
        <p:nvPicPr>
          <p:cNvPr id="4" name="Picture 3" descr="Seminole State College Center for Public Safety Training Florida's First Responders badge">
            <a:extLst>
              <a:ext uri="{FF2B5EF4-FFF2-40B4-BE49-F238E27FC236}">
                <a16:creationId xmlns:a16="http://schemas.microsoft.com/office/drawing/2014/main" id="{9C90DC48-085C-427A-BF17-1C592C4F8DC2}"/>
              </a:ext>
            </a:extLst>
          </p:cNvPr>
          <p:cNvPicPr>
            <a:picLocks noChangeAspect="1"/>
          </p:cNvPicPr>
          <p:nvPr/>
        </p:nvPicPr>
        <p:blipFill>
          <a:blip r:embed="rId3"/>
          <a:stretch>
            <a:fillRect/>
          </a:stretch>
        </p:blipFill>
        <p:spPr>
          <a:xfrm>
            <a:off x="10503262" y="4882659"/>
            <a:ext cx="1688738" cy="1688738"/>
          </a:xfrm>
          <a:prstGeom prst="rect">
            <a:avLst/>
          </a:prstGeom>
        </p:spPr>
      </p:pic>
    </p:spTree>
    <p:extLst>
      <p:ext uri="{BB962C8B-B14F-4D97-AF65-F5344CB8AC3E}">
        <p14:creationId xmlns:p14="http://schemas.microsoft.com/office/powerpoint/2010/main" val="4905762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DB4A3A-33B8-41BC-8054-4C102B7C9272}"/>
              </a:ext>
            </a:extLst>
          </p:cNvPr>
          <p:cNvSpPr>
            <a:spLocks noGrp="1"/>
          </p:cNvSpPr>
          <p:nvPr>
            <p:ph type="title"/>
          </p:nvPr>
        </p:nvSpPr>
        <p:spPr/>
        <p:txBody>
          <a:bodyPr/>
          <a:lstStyle/>
          <a:p>
            <a:r>
              <a:rPr lang="en-US" dirty="0"/>
              <a:t>Capstone/Field Internship Preceptor Info</a:t>
            </a:r>
          </a:p>
        </p:txBody>
      </p:sp>
      <p:pic>
        <p:nvPicPr>
          <p:cNvPr id="8" name="Content Placeholder 7" descr="Capstone Field Internship Worksheet with &quot;Preceptor completes the gray areas&quot; message in red font">
            <a:extLst>
              <a:ext uri="{FF2B5EF4-FFF2-40B4-BE49-F238E27FC236}">
                <a16:creationId xmlns:a16="http://schemas.microsoft.com/office/drawing/2014/main" id="{D794ADE0-5F1A-4BE8-9BA4-13F8F1060235}"/>
              </a:ext>
            </a:extLst>
          </p:cNvPr>
          <p:cNvPicPr>
            <a:picLocks noGrp="1" noChangeAspect="1"/>
          </p:cNvPicPr>
          <p:nvPr>
            <p:ph sz="half" idx="1"/>
          </p:nvPr>
        </p:nvPicPr>
        <p:blipFill>
          <a:blip r:embed="rId2"/>
          <a:stretch>
            <a:fillRect/>
          </a:stretch>
        </p:blipFill>
        <p:spPr>
          <a:xfrm rot="16200000">
            <a:off x="1554366" y="1254062"/>
            <a:ext cx="4023359" cy="5206701"/>
          </a:xfrm>
          <a:prstGeom prst="rect">
            <a:avLst/>
          </a:prstGeom>
        </p:spPr>
      </p:pic>
      <p:sp>
        <p:nvSpPr>
          <p:cNvPr id="9" name="TextBox 8">
            <a:extLst>
              <a:ext uri="{FF2B5EF4-FFF2-40B4-BE49-F238E27FC236}">
                <a16:creationId xmlns:a16="http://schemas.microsoft.com/office/drawing/2014/main" id="{6186C852-C871-40AB-AB8F-CE8687DC39DC}"/>
              </a:ext>
            </a:extLst>
          </p:cNvPr>
          <p:cNvSpPr txBox="1"/>
          <p:nvPr/>
        </p:nvSpPr>
        <p:spPr>
          <a:xfrm>
            <a:off x="2394342" y="2363318"/>
            <a:ext cx="2862143" cy="646331"/>
          </a:xfrm>
          <a:prstGeom prst="rect">
            <a:avLst/>
          </a:prstGeom>
          <a:noFill/>
        </p:spPr>
        <p:txBody>
          <a:bodyPr wrap="square" rtlCol="0">
            <a:spAutoFit/>
          </a:bodyPr>
          <a:lstStyle/>
          <a:p>
            <a:r>
              <a:rPr lang="en-US" b="1" dirty="0">
                <a:solidFill>
                  <a:srgbClr val="FF0000"/>
                </a:solidFill>
              </a:rPr>
              <a:t>Preceptor completes the gray areas</a:t>
            </a:r>
          </a:p>
        </p:txBody>
      </p:sp>
      <p:sp>
        <p:nvSpPr>
          <p:cNvPr id="7" name="Content Placeholder 6">
            <a:extLst>
              <a:ext uri="{FF2B5EF4-FFF2-40B4-BE49-F238E27FC236}">
                <a16:creationId xmlns:a16="http://schemas.microsoft.com/office/drawing/2014/main" id="{2E0142FC-6AD0-4E8D-9CF1-85BEA7E12FDC}"/>
              </a:ext>
            </a:extLst>
          </p:cNvPr>
          <p:cNvSpPr>
            <a:spLocks noGrp="1"/>
          </p:cNvSpPr>
          <p:nvPr>
            <p:ph sz="half" idx="2"/>
          </p:nvPr>
        </p:nvSpPr>
        <p:spPr>
          <a:xfrm>
            <a:off x="6217920" y="1845735"/>
            <a:ext cx="4575266" cy="3036924"/>
          </a:xfrm>
        </p:spPr>
        <p:txBody>
          <a:bodyPr/>
          <a:lstStyle/>
          <a:p>
            <a:r>
              <a:rPr lang="en-US" dirty="0"/>
              <a:t>P2-</a:t>
            </a:r>
          </a:p>
          <a:p>
            <a:pPr>
              <a:buFont typeface="Arial" panose="020B0604020202020204" pitchFamily="34" charset="0"/>
              <a:buChar char="•"/>
            </a:pPr>
            <a:r>
              <a:rPr lang="en-US" dirty="0"/>
              <a:t>This is important</a:t>
            </a:r>
          </a:p>
          <a:p>
            <a:pPr>
              <a:buFont typeface="Arial" panose="020B0604020202020204" pitchFamily="34" charset="0"/>
              <a:buChar char="•"/>
            </a:pPr>
            <a:r>
              <a:rPr lang="en-US" dirty="0"/>
              <a:t>Has the affective evaluation on this side and room for improvement.</a:t>
            </a:r>
          </a:p>
          <a:p>
            <a:pPr>
              <a:buFont typeface="Arial" panose="020B0604020202020204" pitchFamily="34" charset="0"/>
              <a:buChar char="•"/>
            </a:pPr>
            <a:r>
              <a:rPr lang="en-US" dirty="0"/>
              <a:t>Student will still need to complete skill tracking and patient tracking in platinum planner and to upload this document into Platinum as well.</a:t>
            </a:r>
          </a:p>
        </p:txBody>
      </p:sp>
      <p:pic>
        <p:nvPicPr>
          <p:cNvPr id="4" name="Picture 3" descr="Seminole State College Center for Public Safety Training Florida's First Responders badge">
            <a:extLst>
              <a:ext uri="{FF2B5EF4-FFF2-40B4-BE49-F238E27FC236}">
                <a16:creationId xmlns:a16="http://schemas.microsoft.com/office/drawing/2014/main" id="{9C90DC48-085C-427A-BF17-1C592C4F8DC2}"/>
              </a:ext>
            </a:extLst>
          </p:cNvPr>
          <p:cNvPicPr>
            <a:picLocks noChangeAspect="1"/>
          </p:cNvPicPr>
          <p:nvPr/>
        </p:nvPicPr>
        <p:blipFill>
          <a:blip r:embed="rId3"/>
          <a:stretch>
            <a:fillRect/>
          </a:stretch>
        </p:blipFill>
        <p:spPr>
          <a:xfrm>
            <a:off x="10503262" y="4882659"/>
            <a:ext cx="1688738" cy="1688738"/>
          </a:xfrm>
          <a:prstGeom prst="rect">
            <a:avLst/>
          </a:prstGeom>
        </p:spPr>
      </p:pic>
      <p:cxnSp>
        <p:nvCxnSpPr>
          <p:cNvPr id="11" name="Straight Arrow Connector 10">
            <a:extLst>
              <a:ext uri="{FF2B5EF4-FFF2-40B4-BE49-F238E27FC236}">
                <a16:creationId xmlns:a16="http://schemas.microsoft.com/office/drawing/2014/main" id="{87109FE9-D55A-4BA9-AB53-E641340EEF3B}"/>
              </a:ext>
              <a:ext uri="{C183D7F6-B498-43B3-948B-1728B52AA6E4}">
                <adec:decorative xmlns:adec="http://schemas.microsoft.com/office/drawing/2017/decorative" val="1"/>
              </a:ext>
            </a:extLst>
          </p:cNvPr>
          <p:cNvCxnSpPr/>
          <p:nvPr/>
        </p:nvCxnSpPr>
        <p:spPr>
          <a:xfrm flipH="1">
            <a:off x="3191774" y="2984740"/>
            <a:ext cx="138022" cy="24153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a16="http://schemas.microsoft.com/office/drawing/2014/main" id="{135CD91E-4403-4BB9-8DA7-9FFD0FFCD65B}"/>
              </a:ext>
              <a:ext uri="{C183D7F6-B498-43B3-948B-1728B52AA6E4}">
                <adec:decorative xmlns:adec="http://schemas.microsoft.com/office/drawing/2017/decorative" val="1"/>
              </a:ext>
            </a:extLst>
          </p:cNvPr>
          <p:cNvCxnSpPr>
            <a:cxnSpLocks/>
          </p:cNvCxnSpPr>
          <p:nvPr/>
        </p:nvCxnSpPr>
        <p:spPr>
          <a:xfrm>
            <a:off x="3566045" y="2876367"/>
            <a:ext cx="548755" cy="6923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34147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B977-9FBF-4133-8C94-A2A3BE87F8C0}"/>
              </a:ext>
            </a:extLst>
          </p:cNvPr>
          <p:cNvSpPr>
            <a:spLocks noGrp="1"/>
          </p:cNvSpPr>
          <p:nvPr>
            <p:ph type="title"/>
          </p:nvPr>
        </p:nvSpPr>
        <p:spPr/>
        <p:txBody>
          <a:bodyPr/>
          <a:lstStyle/>
          <a:p>
            <a:r>
              <a:rPr lang="en-US" dirty="0"/>
              <a:t>Capstone/Field Internship Details</a:t>
            </a:r>
          </a:p>
        </p:txBody>
      </p:sp>
      <p:sp>
        <p:nvSpPr>
          <p:cNvPr id="3" name="Content Placeholder 2">
            <a:extLst>
              <a:ext uri="{FF2B5EF4-FFF2-40B4-BE49-F238E27FC236}">
                <a16:creationId xmlns:a16="http://schemas.microsoft.com/office/drawing/2014/main" id="{168395E0-C5E5-4C44-B124-96FC5BA6A4D8}"/>
              </a:ext>
            </a:extLst>
          </p:cNvPr>
          <p:cNvSpPr>
            <a:spLocks noGrp="1"/>
          </p:cNvSpPr>
          <p:nvPr>
            <p:ph idx="1"/>
          </p:nvPr>
        </p:nvSpPr>
        <p:spPr/>
        <p:txBody>
          <a:bodyPr>
            <a:normAutofit/>
          </a:bodyPr>
          <a:lstStyle/>
          <a:p>
            <a:pPr>
              <a:buFont typeface="Arial" panose="020B0604020202020204" pitchFamily="34" charset="0"/>
              <a:buChar char="•"/>
            </a:pPr>
            <a:r>
              <a:rPr lang="en-US" dirty="0"/>
              <a:t>The are 2 additional documents to complete.</a:t>
            </a:r>
          </a:p>
          <a:p>
            <a:pPr>
              <a:buFont typeface="Arial" panose="020B0604020202020204" pitchFamily="34" charset="0"/>
              <a:buChar char="•"/>
            </a:pPr>
            <a:r>
              <a:rPr lang="en-US" dirty="0"/>
              <a:t>Halfway thru Capstone there will be an overall evaluation and chance to list any concerns if needed regarding the student.</a:t>
            </a:r>
          </a:p>
          <a:p>
            <a:pPr>
              <a:buFont typeface="Arial" panose="020B0604020202020204" pitchFamily="34" charset="0"/>
              <a:buChar char="•"/>
            </a:pPr>
            <a:r>
              <a:rPr lang="en-US" dirty="0"/>
              <a:t>The final evaluation form, preceptor will sign off and this form goes to Dr. Husty for his signature and approval.  Please make sure to offer any comments.</a:t>
            </a:r>
          </a:p>
          <a:p>
            <a:pPr>
              <a:buFont typeface="Arial" panose="020B0604020202020204" pitchFamily="34" charset="0"/>
              <a:buChar char="•"/>
            </a:pPr>
            <a:r>
              <a:rPr lang="en-US" dirty="0"/>
              <a:t>If the preceptor feels the student should do additional shifts, the preceptor needs to communicate this information to the clinical coordinator and provide reasoning as to why.</a:t>
            </a:r>
          </a:p>
          <a:p>
            <a:pPr>
              <a:buFont typeface="Arial" panose="020B0604020202020204" pitchFamily="34" charset="0"/>
              <a:buChar char="•"/>
            </a:pPr>
            <a:r>
              <a:rPr lang="en-US" dirty="0"/>
              <a:t>Remember the student must have 20 ALS patient team leads before the Capstone clinical is complete.  </a:t>
            </a:r>
          </a:p>
          <a:p>
            <a:pPr lvl="1">
              <a:buFont typeface="Arial" panose="020B0604020202020204" pitchFamily="34" charset="0"/>
              <a:buChar char="•"/>
            </a:pPr>
            <a:r>
              <a:rPr lang="en-US" sz="2000" dirty="0"/>
              <a:t>This means the student may have to complete additional ride time.</a:t>
            </a:r>
          </a:p>
        </p:txBody>
      </p:sp>
      <p:pic>
        <p:nvPicPr>
          <p:cNvPr id="4" name="Picture 3" descr="Seminole State College Center for Public Safety Training Florida's First Responders badge">
            <a:extLst>
              <a:ext uri="{FF2B5EF4-FFF2-40B4-BE49-F238E27FC236}">
                <a16:creationId xmlns:a16="http://schemas.microsoft.com/office/drawing/2014/main" id="{9C90DC48-085C-427A-BF17-1C592C4F8DC2}"/>
              </a:ext>
            </a:extLst>
          </p:cNvPr>
          <p:cNvPicPr>
            <a:picLocks noChangeAspect="1"/>
          </p:cNvPicPr>
          <p:nvPr/>
        </p:nvPicPr>
        <p:blipFill>
          <a:blip r:embed="rId2"/>
          <a:stretch>
            <a:fillRect/>
          </a:stretch>
        </p:blipFill>
        <p:spPr>
          <a:xfrm>
            <a:off x="10503262" y="4882659"/>
            <a:ext cx="1688738" cy="1688738"/>
          </a:xfrm>
          <a:prstGeom prst="rect">
            <a:avLst/>
          </a:prstGeom>
        </p:spPr>
      </p:pic>
    </p:spTree>
    <p:extLst>
      <p:ext uri="{BB962C8B-B14F-4D97-AF65-F5344CB8AC3E}">
        <p14:creationId xmlns:p14="http://schemas.microsoft.com/office/powerpoint/2010/main" val="31879582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B977-9FBF-4133-8C94-A2A3BE87F8C0}"/>
              </a:ext>
            </a:extLst>
          </p:cNvPr>
          <p:cNvSpPr>
            <a:spLocks noGrp="1"/>
          </p:cNvSpPr>
          <p:nvPr>
            <p:ph type="title"/>
          </p:nvPr>
        </p:nvSpPr>
        <p:spPr/>
        <p:txBody>
          <a:bodyPr/>
          <a:lstStyle/>
          <a:p>
            <a:r>
              <a:rPr lang="en-US" dirty="0"/>
              <a:t>Clinical &amp; Internship Evaluation </a:t>
            </a:r>
          </a:p>
        </p:txBody>
      </p:sp>
      <p:sp>
        <p:nvSpPr>
          <p:cNvPr id="3" name="Content Placeholder 2">
            <a:extLst>
              <a:ext uri="{FF2B5EF4-FFF2-40B4-BE49-F238E27FC236}">
                <a16:creationId xmlns:a16="http://schemas.microsoft.com/office/drawing/2014/main" id="{168395E0-C5E5-4C44-B124-96FC5BA6A4D8}"/>
              </a:ext>
            </a:extLst>
          </p:cNvPr>
          <p:cNvSpPr>
            <a:spLocks noGrp="1"/>
          </p:cNvSpPr>
          <p:nvPr>
            <p:ph idx="1"/>
          </p:nvPr>
        </p:nvSpPr>
        <p:spPr/>
        <p:txBody>
          <a:bodyPr>
            <a:normAutofit/>
          </a:bodyPr>
          <a:lstStyle/>
          <a:p>
            <a:pPr>
              <a:buFont typeface="Arial" panose="020B0604020202020204" pitchFamily="34" charset="0"/>
              <a:buChar char="•"/>
            </a:pPr>
            <a:r>
              <a:rPr lang="en-US" sz="2400" dirty="0"/>
              <a:t>Students will confidentially through Platinum Planner evaluate several areas for all the clinical, internship and Capstone time.</a:t>
            </a:r>
          </a:p>
          <a:p>
            <a:pPr>
              <a:buFont typeface="Arial" panose="020B0604020202020204" pitchFamily="34" charset="0"/>
              <a:buChar char="•"/>
            </a:pPr>
            <a:r>
              <a:rPr lang="en-US" sz="2400" dirty="0"/>
              <a:t>Students are not required to disclose their evaluations to the preceptor.</a:t>
            </a:r>
          </a:p>
          <a:p>
            <a:pPr>
              <a:buFont typeface="Arial" panose="020B0604020202020204" pitchFamily="34" charset="0"/>
              <a:buChar char="•"/>
            </a:pPr>
            <a:r>
              <a:rPr lang="en-US" sz="2400" dirty="0"/>
              <a:t>If any concerns contact the clinical coordinator/program director.</a:t>
            </a:r>
          </a:p>
        </p:txBody>
      </p:sp>
      <p:pic>
        <p:nvPicPr>
          <p:cNvPr id="4" name="Picture 3" descr="Seminole State College Center for Public Safety Training Florida's First Responders badge">
            <a:extLst>
              <a:ext uri="{FF2B5EF4-FFF2-40B4-BE49-F238E27FC236}">
                <a16:creationId xmlns:a16="http://schemas.microsoft.com/office/drawing/2014/main" id="{9C90DC48-085C-427A-BF17-1C592C4F8DC2}"/>
              </a:ext>
            </a:extLst>
          </p:cNvPr>
          <p:cNvPicPr>
            <a:picLocks noChangeAspect="1"/>
          </p:cNvPicPr>
          <p:nvPr/>
        </p:nvPicPr>
        <p:blipFill>
          <a:blip r:embed="rId2"/>
          <a:stretch>
            <a:fillRect/>
          </a:stretch>
        </p:blipFill>
        <p:spPr>
          <a:xfrm>
            <a:off x="10503262" y="4882659"/>
            <a:ext cx="1688738" cy="1688738"/>
          </a:xfrm>
          <a:prstGeom prst="rect">
            <a:avLst/>
          </a:prstGeom>
        </p:spPr>
      </p:pic>
    </p:spTree>
    <p:extLst>
      <p:ext uri="{BB962C8B-B14F-4D97-AF65-F5344CB8AC3E}">
        <p14:creationId xmlns:p14="http://schemas.microsoft.com/office/powerpoint/2010/main" val="35897362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B977-9FBF-4133-8C94-A2A3BE87F8C0}"/>
              </a:ext>
            </a:extLst>
          </p:cNvPr>
          <p:cNvSpPr>
            <a:spLocks noGrp="1"/>
          </p:cNvSpPr>
          <p:nvPr>
            <p:ph type="title"/>
          </p:nvPr>
        </p:nvSpPr>
        <p:spPr/>
        <p:txBody>
          <a:bodyPr/>
          <a:lstStyle/>
          <a:p>
            <a:r>
              <a:rPr lang="en-US" dirty="0"/>
              <a:t>Sensitive Communication</a:t>
            </a:r>
          </a:p>
        </p:txBody>
      </p:sp>
      <p:sp>
        <p:nvSpPr>
          <p:cNvPr id="3" name="Content Placeholder 2">
            <a:extLst>
              <a:ext uri="{FF2B5EF4-FFF2-40B4-BE49-F238E27FC236}">
                <a16:creationId xmlns:a16="http://schemas.microsoft.com/office/drawing/2014/main" id="{168395E0-C5E5-4C44-B124-96FC5BA6A4D8}"/>
              </a:ext>
            </a:extLst>
          </p:cNvPr>
          <p:cNvSpPr>
            <a:spLocks noGrp="1"/>
          </p:cNvSpPr>
          <p:nvPr>
            <p:ph idx="1"/>
          </p:nvPr>
        </p:nvSpPr>
        <p:spPr/>
        <p:txBody>
          <a:bodyPr>
            <a:normAutofit/>
          </a:bodyPr>
          <a:lstStyle/>
          <a:p>
            <a:pPr marL="0" indent="0">
              <a:buNone/>
            </a:pPr>
            <a:r>
              <a:rPr lang="en-US" sz="2400" dirty="0"/>
              <a:t>Please Note:</a:t>
            </a:r>
          </a:p>
          <a:p>
            <a:pPr marL="0" indent="0">
              <a:buNone/>
            </a:pPr>
            <a:r>
              <a:rPr lang="en-US" sz="2400" dirty="0"/>
              <a:t>If you have ANY comments/concerns you are not comfortable recoding on the paperwork for the student to see, please feel free to call the clinical coordinator/program director.</a:t>
            </a:r>
          </a:p>
          <a:p>
            <a:pPr marL="0" indent="0">
              <a:buNone/>
            </a:pPr>
            <a:r>
              <a:rPr lang="en-US" sz="2400" dirty="0"/>
              <a:t>Please leave a message if the phone is not answered, you will be contacted shortly!</a:t>
            </a:r>
          </a:p>
        </p:txBody>
      </p:sp>
      <p:pic>
        <p:nvPicPr>
          <p:cNvPr id="4" name="Picture 3" descr="Seminole State College Center for Public Safety Training Florida's First Responders badge">
            <a:extLst>
              <a:ext uri="{FF2B5EF4-FFF2-40B4-BE49-F238E27FC236}">
                <a16:creationId xmlns:a16="http://schemas.microsoft.com/office/drawing/2014/main" id="{9C90DC48-085C-427A-BF17-1C592C4F8DC2}"/>
              </a:ext>
            </a:extLst>
          </p:cNvPr>
          <p:cNvPicPr>
            <a:picLocks noChangeAspect="1"/>
          </p:cNvPicPr>
          <p:nvPr/>
        </p:nvPicPr>
        <p:blipFill>
          <a:blip r:embed="rId2"/>
          <a:stretch>
            <a:fillRect/>
          </a:stretch>
        </p:blipFill>
        <p:spPr>
          <a:xfrm>
            <a:off x="10503262" y="4882659"/>
            <a:ext cx="1688738" cy="1688738"/>
          </a:xfrm>
          <a:prstGeom prst="rect">
            <a:avLst/>
          </a:prstGeom>
        </p:spPr>
      </p:pic>
    </p:spTree>
    <p:extLst>
      <p:ext uri="{BB962C8B-B14F-4D97-AF65-F5344CB8AC3E}">
        <p14:creationId xmlns:p14="http://schemas.microsoft.com/office/powerpoint/2010/main" val="10760398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64040C-4FE0-42BC-942B-58269437228A}"/>
              </a:ext>
            </a:extLst>
          </p:cNvPr>
          <p:cNvSpPr>
            <a:spLocks noGrp="1"/>
          </p:cNvSpPr>
          <p:nvPr>
            <p:ph type="title"/>
          </p:nvPr>
        </p:nvSpPr>
        <p:spPr/>
        <p:txBody>
          <a:bodyPr/>
          <a:lstStyle/>
          <a:p>
            <a:r>
              <a:rPr lang="en-US" dirty="0"/>
              <a:t>Social Media &amp; other communication</a:t>
            </a:r>
          </a:p>
        </p:txBody>
      </p:sp>
      <p:sp>
        <p:nvSpPr>
          <p:cNvPr id="6" name="Text Placeholder 5">
            <a:extLst>
              <a:ext uri="{FF2B5EF4-FFF2-40B4-BE49-F238E27FC236}">
                <a16:creationId xmlns:a16="http://schemas.microsoft.com/office/drawing/2014/main" id="{5F067CF6-9FCA-46C6-B56E-C01C5ACCF53C}"/>
              </a:ext>
            </a:extLst>
          </p:cNvPr>
          <p:cNvSpPr>
            <a:spLocks noGrp="1"/>
          </p:cNvSpPr>
          <p:nvPr>
            <p:ph type="body" idx="1"/>
          </p:nvPr>
        </p:nvSpPr>
        <p:spPr/>
        <p:txBody>
          <a:bodyPr/>
          <a:lstStyle/>
          <a:p>
            <a:endParaRPr lang="en-US" dirty="0"/>
          </a:p>
        </p:txBody>
      </p:sp>
      <p:pic>
        <p:nvPicPr>
          <p:cNvPr id="4" name="Picture 3" descr="Seminole State College Center for Public Safety Training Florida's First Responders badge">
            <a:extLst>
              <a:ext uri="{FF2B5EF4-FFF2-40B4-BE49-F238E27FC236}">
                <a16:creationId xmlns:a16="http://schemas.microsoft.com/office/drawing/2014/main" id="{9C90DC48-085C-427A-BF17-1C592C4F8DC2}"/>
              </a:ext>
            </a:extLst>
          </p:cNvPr>
          <p:cNvPicPr>
            <a:picLocks noChangeAspect="1"/>
          </p:cNvPicPr>
          <p:nvPr/>
        </p:nvPicPr>
        <p:blipFill>
          <a:blip r:embed="rId2"/>
          <a:stretch>
            <a:fillRect/>
          </a:stretch>
        </p:blipFill>
        <p:spPr>
          <a:xfrm>
            <a:off x="10503262" y="4882659"/>
            <a:ext cx="1688738" cy="1688738"/>
          </a:xfrm>
          <a:prstGeom prst="rect">
            <a:avLst/>
          </a:prstGeom>
        </p:spPr>
      </p:pic>
    </p:spTree>
    <p:extLst>
      <p:ext uri="{BB962C8B-B14F-4D97-AF65-F5344CB8AC3E}">
        <p14:creationId xmlns:p14="http://schemas.microsoft.com/office/powerpoint/2010/main" val="11657748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B977-9FBF-4133-8C94-A2A3BE87F8C0}"/>
              </a:ext>
            </a:extLst>
          </p:cNvPr>
          <p:cNvSpPr>
            <a:spLocks noGrp="1"/>
          </p:cNvSpPr>
          <p:nvPr>
            <p:ph type="title"/>
          </p:nvPr>
        </p:nvSpPr>
        <p:spPr/>
        <p:txBody>
          <a:bodyPr/>
          <a:lstStyle/>
          <a:p>
            <a:r>
              <a:rPr lang="en-US" dirty="0"/>
              <a:t>Social Media	</a:t>
            </a:r>
          </a:p>
        </p:txBody>
      </p:sp>
      <p:sp>
        <p:nvSpPr>
          <p:cNvPr id="3" name="Content Placeholder 2">
            <a:extLst>
              <a:ext uri="{FF2B5EF4-FFF2-40B4-BE49-F238E27FC236}">
                <a16:creationId xmlns:a16="http://schemas.microsoft.com/office/drawing/2014/main" id="{168395E0-C5E5-4C44-B124-96FC5BA6A4D8}"/>
              </a:ext>
            </a:extLst>
          </p:cNvPr>
          <p:cNvSpPr>
            <a:spLocks noGrp="1"/>
          </p:cNvSpPr>
          <p:nvPr>
            <p:ph idx="1"/>
          </p:nvPr>
        </p:nvSpPr>
        <p:spPr/>
        <p:txBody>
          <a:bodyPr>
            <a:normAutofit/>
          </a:bodyPr>
          <a:lstStyle/>
          <a:p>
            <a:pPr marL="0" indent="0">
              <a:buNone/>
            </a:pPr>
            <a:r>
              <a:rPr lang="en-US" sz="2400" dirty="0"/>
              <a:t>Includes, but is not limited to:</a:t>
            </a:r>
          </a:p>
          <a:p>
            <a:pPr marL="0" indent="0">
              <a:buNone/>
            </a:pPr>
            <a:r>
              <a:rPr lang="en-US" sz="2400" dirty="0"/>
              <a:t>	Facebook, Twitter, Snapchat, Instagram etc.</a:t>
            </a:r>
          </a:p>
          <a:p>
            <a:pPr marL="0" indent="0">
              <a:buNone/>
            </a:pPr>
            <a:r>
              <a:rPr lang="en-US" sz="2400" dirty="0"/>
              <a:t>Student or faculty communication that may come under scrutiny can occur internal or external to Seminole State College or its associated websites.</a:t>
            </a:r>
          </a:p>
        </p:txBody>
      </p:sp>
      <p:pic>
        <p:nvPicPr>
          <p:cNvPr id="4" name="Picture 3" descr="Seminole State College Center for Public Safety Training Florida's First Responders badge">
            <a:extLst>
              <a:ext uri="{FF2B5EF4-FFF2-40B4-BE49-F238E27FC236}">
                <a16:creationId xmlns:a16="http://schemas.microsoft.com/office/drawing/2014/main" id="{9C90DC48-085C-427A-BF17-1C592C4F8DC2}"/>
              </a:ext>
            </a:extLst>
          </p:cNvPr>
          <p:cNvPicPr>
            <a:picLocks noChangeAspect="1"/>
          </p:cNvPicPr>
          <p:nvPr/>
        </p:nvPicPr>
        <p:blipFill>
          <a:blip r:embed="rId2"/>
          <a:stretch>
            <a:fillRect/>
          </a:stretch>
        </p:blipFill>
        <p:spPr>
          <a:xfrm>
            <a:off x="10503262" y="4882659"/>
            <a:ext cx="1688738" cy="1688738"/>
          </a:xfrm>
          <a:prstGeom prst="rect">
            <a:avLst/>
          </a:prstGeom>
        </p:spPr>
      </p:pic>
    </p:spTree>
    <p:extLst>
      <p:ext uri="{BB962C8B-B14F-4D97-AF65-F5344CB8AC3E}">
        <p14:creationId xmlns:p14="http://schemas.microsoft.com/office/powerpoint/2010/main" val="34610709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B977-9FBF-4133-8C94-A2A3BE87F8C0}"/>
              </a:ext>
            </a:extLst>
          </p:cNvPr>
          <p:cNvSpPr>
            <a:spLocks noGrp="1"/>
          </p:cNvSpPr>
          <p:nvPr>
            <p:ph type="title"/>
          </p:nvPr>
        </p:nvSpPr>
        <p:spPr/>
        <p:txBody>
          <a:bodyPr/>
          <a:lstStyle/>
          <a:p>
            <a:r>
              <a:rPr lang="en-US" dirty="0"/>
              <a:t>About being “friends”…</a:t>
            </a:r>
          </a:p>
        </p:txBody>
      </p:sp>
      <p:sp>
        <p:nvSpPr>
          <p:cNvPr id="3" name="Content Placeholder 2">
            <a:extLst>
              <a:ext uri="{FF2B5EF4-FFF2-40B4-BE49-F238E27FC236}">
                <a16:creationId xmlns:a16="http://schemas.microsoft.com/office/drawing/2014/main" id="{168395E0-C5E5-4C44-B124-96FC5BA6A4D8}"/>
              </a:ext>
            </a:extLst>
          </p:cNvPr>
          <p:cNvSpPr>
            <a:spLocks noGrp="1"/>
          </p:cNvSpPr>
          <p:nvPr>
            <p:ph idx="1"/>
          </p:nvPr>
        </p:nvSpPr>
        <p:spPr>
          <a:xfrm>
            <a:off x="1097280" y="1845734"/>
            <a:ext cx="5791200" cy="4351866"/>
          </a:xfrm>
        </p:spPr>
        <p:txBody>
          <a:bodyPr>
            <a:normAutofit/>
          </a:bodyPr>
          <a:lstStyle/>
          <a:p>
            <a:pPr>
              <a:buFont typeface="Arial" panose="020B0604020202020204" pitchFamily="34" charset="0"/>
              <a:buChar char="•"/>
            </a:pPr>
            <a:r>
              <a:rPr lang="en-US" sz="2400" dirty="0"/>
              <a:t>Social media relationships between persons in inherently unequal positions to include, but not limited to: administrators, supervisors, faculty, staff or students that interfere with the learning or work environment are discouraged.</a:t>
            </a:r>
          </a:p>
          <a:p>
            <a:pPr>
              <a:buFont typeface="Arial" panose="020B0604020202020204" pitchFamily="34" charset="0"/>
              <a:buChar char="•"/>
            </a:pPr>
            <a:r>
              <a:rPr lang="en-US" sz="2400" dirty="0"/>
              <a:t>Such relationships may lead to claims of sexual harassment, uncomfortable working relationships, morale problems, complaints of favoritism, questions regarding academic achievement, and the appearance of impropriety.</a:t>
            </a:r>
          </a:p>
          <a:p>
            <a:pPr>
              <a:buFont typeface="Arial" panose="020B0604020202020204" pitchFamily="34" charset="0"/>
              <a:buChar char="•"/>
            </a:pPr>
            <a:endParaRPr lang="en-US" dirty="0"/>
          </a:p>
        </p:txBody>
      </p:sp>
      <p:pic>
        <p:nvPicPr>
          <p:cNvPr id="5" name="Picture 4" descr="Silhouettes of numerous people talking in different colors with the Facebook, Twitter, Instagram, Google, and Linkdin symbols on the silhouettes.">
            <a:extLst>
              <a:ext uri="{FF2B5EF4-FFF2-40B4-BE49-F238E27FC236}">
                <a16:creationId xmlns:a16="http://schemas.microsoft.com/office/drawing/2014/main" id="{BA608986-C81C-43CD-84EA-90AAEC21DF04}"/>
              </a:ext>
            </a:extLst>
          </p:cNvPr>
          <p:cNvPicPr>
            <a:picLocks noChangeAspect="1"/>
          </p:cNvPicPr>
          <p:nvPr/>
        </p:nvPicPr>
        <p:blipFill>
          <a:blip r:embed="rId2"/>
          <a:stretch>
            <a:fillRect/>
          </a:stretch>
        </p:blipFill>
        <p:spPr>
          <a:xfrm>
            <a:off x="7213600" y="2310347"/>
            <a:ext cx="3556000" cy="2572312"/>
          </a:xfrm>
          <a:prstGeom prst="rect">
            <a:avLst/>
          </a:prstGeom>
        </p:spPr>
      </p:pic>
      <p:pic>
        <p:nvPicPr>
          <p:cNvPr id="4" name="Picture 3" descr="Seminole State College Center for Public Safety Training Florida's First Responders badge">
            <a:extLst>
              <a:ext uri="{FF2B5EF4-FFF2-40B4-BE49-F238E27FC236}">
                <a16:creationId xmlns:a16="http://schemas.microsoft.com/office/drawing/2014/main" id="{9C90DC48-085C-427A-BF17-1C592C4F8DC2}"/>
              </a:ext>
            </a:extLst>
          </p:cNvPr>
          <p:cNvPicPr>
            <a:picLocks noChangeAspect="1"/>
          </p:cNvPicPr>
          <p:nvPr/>
        </p:nvPicPr>
        <p:blipFill>
          <a:blip r:embed="rId3"/>
          <a:stretch>
            <a:fillRect/>
          </a:stretch>
        </p:blipFill>
        <p:spPr>
          <a:xfrm>
            <a:off x="10503262" y="4882659"/>
            <a:ext cx="1688738" cy="1688738"/>
          </a:xfrm>
          <a:prstGeom prst="rect">
            <a:avLst/>
          </a:prstGeom>
        </p:spPr>
      </p:pic>
    </p:spTree>
    <p:extLst>
      <p:ext uri="{BB962C8B-B14F-4D97-AF65-F5344CB8AC3E}">
        <p14:creationId xmlns:p14="http://schemas.microsoft.com/office/powerpoint/2010/main" val="35644379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B977-9FBF-4133-8C94-A2A3BE87F8C0}"/>
              </a:ext>
            </a:extLst>
          </p:cNvPr>
          <p:cNvSpPr>
            <a:spLocks noGrp="1"/>
          </p:cNvSpPr>
          <p:nvPr>
            <p:ph type="title"/>
          </p:nvPr>
        </p:nvSpPr>
        <p:spPr/>
        <p:txBody>
          <a:bodyPr/>
          <a:lstStyle/>
          <a:p>
            <a:r>
              <a:rPr lang="en-US" dirty="0"/>
              <a:t>Social Media in EMS Classes</a:t>
            </a:r>
          </a:p>
        </p:txBody>
      </p:sp>
      <p:sp>
        <p:nvSpPr>
          <p:cNvPr id="3" name="Content Placeholder 2">
            <a:extLst>
              <a:ext uri="{FF2B5EF4-FFF2-40B4-BE49-F238E27FC236}">
                <a16:creationId xmlns:a16="http://schemas.microsoft.com/office/drawing/2014/main" id="{168395E0-C5E5-4C44-B124-96FC5BA6A4D8}"/>
              </a:ext>
            </a:extLst>
          </p:cNvPr>
          <p:cNvSpPr>
            <a:spLocks noGrp="1"/>
          </p:cNvSpPr>
          <p:nvPr>
            <p:ph idx="1"/>
          </p:nvPr>
        </p:nvSpPr>
        <p:spPr>
          <a:xfrm>
            <a:off x="1097280" y="1845734"/>
            <a:ext cx="9611360" cy="4453466"/>
          </a:xfrm>
        </p:spPr>
        <p:txBody>
          <a:bodyPr>
            <a:normAutofit/>
          </a:bodyPr>
          <a:lstStyle/>
          <a:p>
            <a:pPr>
              <a:buFont typeface="Arial" panose="020B0604020202020204" pitchFamily="34" charset="0"/>
              <a:buChar char="•"/>
            </a:pPr>
            <a:r>
              <a:rPr lang="en-US" sz="2400" dirty="0"/>
              <a:t>Internet posting or other forms of communication must not contain any confidential information</a:t>
            </a:r>
          </a:p>
          <a:p>
            <a:pPr>
              <a:buFont typeface="Arial" panose="020B0604020202020204" pitchFamily="34" charset="0"/>
              <a:buChar char="•"/>
            </a:pPr>
            <a:r>
              <a:rPr lang="en-US" sz="2400" dirty="0"/>
              <a:t>Internet posting or other forms of communication must not contain any confidential information related to students, faculty, clinical or field internship preceptors, or other employees of a clinical or internship facility</a:t>
            </a:r>
          </a:p>
          <a:p>
            <a:pPr>
              <a:buFont typeface="Arial" panose="020B0604020202020204" pitchFamily="34" charset="0"/>
              <a:buChar char="•"/>
            </a:pPr>
            <a:r>
              <a:rPr lang="en-US" sz="2400" dirty="0"/>
              <a:t>Any acknowledgement of your affiliation with a Seminole State College Paramedic Program on any social media should reflect a professional persona </a:t>
            </a:r>
          </a:p>
          <a:p>
            <a:pPr>
              <a:buFont typeface="Arial" panose="020B0604020202020204" pitchFamily="34" charset="0"/>
              <a:buChar char="•"/>
            </a:pPr>
            <a:r>
              <a:rPr lang="en-US" sz="2400" dirty="0"/>
              <a:t>Posting any form of electronic or digital media of a faculty course lecture or lab activity without prior written authorization of the Program Director is prohibited. </a:t>
            </a:r>
          </a:p>
          <a:p>
            <a:pPr>
              <a:buFont typeface="Arial" panose="020B0604020202020204" pitchFamily="34" charset="0"/>
              <a:buChar char="•"/>
            </a:pPr>
            <a:endParaRPr lang="en-US" dirty="0"/>
          </a:p>
        </p:txBody>
      </p:sp>
      <p:pic>
        <p:nvPicPr>
          <p:cNvPr id="4" name="Picture 3" descr="Seminole State College Center for Public Safety Training Florida's First Responders badge">
            <a:extLst>
              <a:ext uri="{FF2B5EF4-FFF2-40B4-BE49-F238E27FC236}">
                <a16:creationId xmlns:a16="http://schemas.microsoft.com/office/drawing/2014/main" id="{9C90DC48-085C-427A-BF17-1C592C4F8DC2}"/>
              </a:ext>
            </a:extLst>
          </p:cNvPr>
          <p:cNvPicPr>
            <a:picLocks noChangeAspect="1"/>
          </p:cNvPicPr>
          <p:nvPr/>
        </p:nvPicPr>
        <p:blipFill>
          <a:blip r:embed="rId2"/>
          <a:stretch>
            <a:fillRect/>
          </a:stretch>
        </p:blipFill>
        <p:spPr>
          <a:xfrm>
            <a:off x="10503262" y="4882659"/>
            <a:ext cx="1688738" cy="1688738"/>
          </a:xfrm>
          <a:prstGeom prst="rect">
            <a:avLst/>
          </a:prstGeom>
        </p:spPr>
      </p:pic>
    </p:spTree>
    <p:extLst>
      <p:ext uri="{BB962C8B-B14F-4D97-AF65-F5344CB8AC3E}">
        <p14:creationId xmlns:p14="http://schemas.microsoft.com/office/powerpoint/2010/main" val="3455345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2267D-8151-4712-AC49-63011CB170C1}"/>
              </a:ext>
            </a:extLst>
          </p:cNvPr>
          <p:cNvSpPr>
            <a:spLocks noGrp="1"/>
          </p:cNvSpPr>
          <p:nvPr>
            <p:ph type="title"/>
          </p:nvPr>
        </p:nvSpPr>
        <p:spPr/>
        <p:txBody>
          <a:bodyPr/>
          <a:lstStyle/>
          <a:p>
            <a:pPr algn="ctr"/>
            <a:r>
              <a:rPr lang="en-US" dirty="0"/>
              <a:t>Program Overview</a:t>
            </a:r>
          </a:p>
        </p:txBody>
      </p:sp>
      <p:pic>
        <p:nvPicPr>
          <p:cNvPr id="4" name="Picture 3" descr="Seminole State College Center for Public Safety Training Florida's First Responders badge">
            <a:extLst>
              <a:ext uri="{FF2B5EF4-FFF2-40B4-BE49-F238E27FC236}">
                <a16:creationId xmlns:a16="http://schemas.microsoft.com/office/drawing/2014/main" id="{351E0EE4-A417-4769-A1E3-B437B0689692}"/>
              </a:ext>
            </a:extLst>
          </p:cNvPr>
          <p:cNvPicPr>
            <a:picLocks noChangeAspect="1"/>
          </p:cNvPicPr>
          <p:nvPr/>
        </p:nvPicPr>
        <p:blipFill>
          <a:blip r:embed="rId2"/>
          <a:stretch>
            <a:fillRect/>
          </a:stretch>
        </p:blipFill>
        <p:spPr>
          <a:xfrm>
            <a:off x="5016862" y="4297014"/>
            <a:ext cx="1688738" cy="1688738"/>
          </a:xfrm>
          <a:prstGeom prst="rect">
            <a:avLst/>
          </a:prstGeom>
        </p:spPr>
      </p:pic>
      <p:pic>
        <p:nvPicPr>
          <p:cNvPr id="1028" name="Picture 4" descr="Seminole State College of Florida with yellow and blue shield ">
            <a:extLst>
              <a:ext uri="{FF2B5EF4-FFF2-40B4-BE49-F238E27FC236}">
                <a16:creationId xmlns:a16="http://schemas.microsoft.com/office/drawing/2014/main" id="{2C1370A0-4A05-44F5-AFFD-517B169630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1520"/>
            <a:ext cx="12192000" cy="308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5995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F24B69-46E0-492B-B49E-40F18039A369}"/>
              </a:ext>
            </a:extLst>
          </p:cNvPr>
          <p:cNvSpPr>
            <a:spLocks noGrp="1"/>
          </p:cNvSpPr>
          <p:nvPr>
            <p:ph type="title"/>
          </p:nvPr>
        </p:nvSpPr>
        <p:spPr/>
        <p:txBody>
          <a:bodyPr/>
          <a:lstStyle/>
          <a:p>
            <a:r>
              <a:rPr lang="en-US" dirty="0"/>
              <a:t>Student Injury or Exposure</a:t>
            </a:r>
          </a:p>
        </p:txBody>
      </p:sp>
      <p:sp>
        <p:nvSpPr>
          <p:cNvPr id="6" name="Text Placeholder 5">
            <a:extLst>
              <a:ext uri="{FF2B5EF4-FFF2-40B4-BE49-F238E27FC236}">
                <a16:creationId xmlns:a16="http://schemas.microsoft.com/office/drawing/2014/main" id="{55792A01-589B-46E1-9EE2-7516930A1CBA}"/>
              </a:ext>
            </a:extLst>
          </p:cNvPr>
          <p:cNvSpPr>
            <a:spLocks noGrp="1"/>
          </p:cNvSpPr>
          <p:nvPr>
            <p:ph type="body" idx="1"/>
          </p:nvPr>
        </p:nvSpPr>
        <p:spPr/>
        <p:txBody>
          <a:bodyPr/>
          <a:lstStyle/>
          <a:p>
            <a:endParaRPr lang="en-US" dirty="0"/>
          </a:p>
        </p:txBody>
      </p:sp>
      <p:pic>
        <p:nvPicPr>
          <p:cNvPr id="4" name="Picture 3" descr="Seminole State College Center for Public Safety Training Florida's First Responders badge">
            <a:extLst>
              <a:ext uri="{FF2B5EF4-FFF2-40B4-BE49-F238E27FC236}">
                <a16:creationId xmlns:a16="http://schemas.microsoft.com/office/drawing/2014/main" id="{9C90DC48-085C-427A-BF17-1C592C4F8DC2}"/>
              </a:ext>
            </a:extLst>
          </p:cNvPr>
          <p:cNvPicPr>
            <a:picLocks noChangeAspect="1"/>
          </p:cNvPicPr>
          <p:nvPr/>
        </p:nvPicPr>
        <p:blipFill>
          <a:blip r:embed="rId2"/>
          <a:stretch>
            <a:fillRect/>
          </a:stretch>
        </p:blipFill>
        <p:spPr>
          <a:xfrm>
            <a:off x="10503262" y="4882659"/>
            <a:ext cx="1688738" cy="1688738"/>
          </a:xfrm>
          <a:prstGeom prst="rect">
            <a:avLst/>
          </a:prstGeom>
        </p:spPr>
      </p:pic>
    </p:spTree>
    <p:extLst>
      <p:ext uri="{BB962C8B-B14F-4D97-AF65-F5344CB8AC3E}">
        <p14:creationId xmlns:p14="http://schemas.microsoft.com/office/powerpoint/2010/main" val="1529755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B977-9FBF-4133-8C94-A2A3BE87F8C0}"/>
              </a:ext>
            </a:extLst>
          </p:cNvPr>
          <p:cNvSpPr>
            <a:spLocks noGrp="1"/>
          </p:cNvSpPr>
          <p:nvPr>
            <p:ph type="title"/>
          </p:nvPr>
        </p:nvSpPr>
        <p:spPr/>
        <p:txBody>
          <a:bodyPr/>
          <a:lstStyle/>
          <a:p>
            <a:r>
              <a:rPr lang="en-US" dirty="0"/>
              <a:t>Student Injury &amp;/or Exposure</a:t>
            </a:r>
          </a:p>
        </p:txBody>
      </p:sp>
      <p:sp>
        <p:nvSpPr>
          <p:cNvPr id="3" name="Content Placeholder 2">
            <a:extLst>
              <a:ext uri="{FF2B5EF4-FFF2-40B4-BE49-F238E27FC236}">
                <a16:creationId xmlns:a16="http://schemas.microsoft.com/office/drawing/2014/main" id="{168395E0-C5E5-4C44-B124-96FC5BA6A4D8}"/>
              </a:ext>
            </a:extLst>
          </p:cNvPr>
          <p:cNvSpPr>
            <a:spLocks noGrp="1"/>
          </p:cNvSpPr>
          <p:nvPr>
            <p:ph idx="1"/>
          </p:nvPr>
        </p:nvSpPr>
        <p:spPr/>
        <p:txBody>
          <a:bodyPr>
            <a:normAutofit/>
          </a:bodyPr>
          <a:lstStyle/>
          <a:p>
            <a:pPr>
              <a:buFont typeface="Arial" panose="020B0604020202020204" pitchFamily="34" charset="0"/>
              <a:buChar char="•"/>
            </a:pPr>
            <a:r>
              <a:rPr lang="en-US" dirty="0"/>
              <a:t>Notify the clinical coordinator if the student is injured and being transported to the hospital.</a:t>
            </a:r>
          </a:p>
          <a:p>
            <a:pPr>
              <a:buFont typeface="Arial" panose="020B0604020202020204" pitchFamily="34" charset="0"/>
              <a:buChar char="•"/>
            </a:pPr>
            <a:r>
              <a:rPr lang="en-US" dirty="0"/>
              <a:t>Make sure on-duty supervisor is notified.</a:t>
            </a:r>
          </a:p>
          <a:p>
            <a:pPr>
              <a:buFont typeface="Arial" panose="020B0604020202020204" pitchFamily="34" charset="0"/>
              <a:buChar char="•"/>
            </a:pPr>
            <a:r>
              <a:rPr lang="en-US" dirty="0"/>
              <a:t>The student should notify the clinical coordinator if injured but refusing transport anr/or a needle stick.</a:t>
            </a:r>
          </a:p>
          <a:p>
            <a:pPr>
              <a:buFont typeface="Arial" panose="020B0604020202020204" pitchFamily="34" charset="0"/>
              <a:buChar char="•"/>
            </a:pPr>
            <a:r>
              <a:rPr lang="en-US" dirty="0"/>
              <a:t>Student must see the clinical coordinator/program director immediately after the clinical during school hours.</a:t>
            </a:r>
          </a:p>
          <a:p>
            <a:pPr>
              <a:buFont typeface="Arial" panose="020B0604020202020204" pitchFamily="34" charset="0"/>
              <a:buChar char="•"/>
            </a:pPr>
            <a:endParaRPr lang="en-US" dirty="0"/>
          </a:p>
        </p:txBody>
      </p:sp>
      <p:pic>
        <p:nvPicPr>
          <p:cNvPr id="4" name="Picture 3" descr="Seminole State College Center for Public Safety Training Florida's First Responders badge">
            <a:extLst>
              <a:ext uri="{FF2B5EF4-FFF2-40B4-BE49-F238E27FC236}">
                <a16:creationId xmlns:a16="http://schemas.microsoft.com/office/drawing/2014/main" id="{9C90DC48-085C-427A-BF17-1C592C4F8DC2}"/>
              </a:ext>
            </a:extLst>
          </p:cNvPr>
          <p:cNvPicPr>
            <a:picLocks noChangeAspect="1"/>
          </p:cNvPicPr>
          <p:nvPr/>
        </p:nvPicPr>
        <p:blipFill>
          <a:blip r:embed="rId2"/>
          <a:stretch>
            <a:fillRect/>
          </a:stretch>
        </p:blipFill>
        <p:spPr>
          <a:xfrm>
            <a:off x="10503262" y="4882659"/>
            <a:ext cx="1688738" cy="1688738"/>
          </a:xfrm>
          <a:prstGeom prst="rect">
            <a:avLst/>
          </a:prstGeom>
        </p:spPr>
      </p:pic>
    </p:spTree>
    <p:extLst>
      <p:ext uri="{BB962C8B-B14F-4D97-AF65-F5344CB8AC3E}">
        <p14:creationId xmlns:p14="http://schemas.microsoft.com/office/powerpoint/2010/main" val="5946723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B977-9FBF-4133-8C94-A2A3BE87F8C0}"/>
              </a:ext>
            </a:extLst>
          </p:cNvPr>
          <p:cNvSpPr>
            <a:spLocks noGrp="1"/>
          </p:cNvSpPr>
          <p:nvPr>
            <p:ph type="title"/>
          </p:nvPr>
        </p:nvSpPr>
        <p:spPr/>
        <p:txBody>
          <a:bodyPr/>
          <a:lstStyle/>
          <a:p>
            <a:r>
              <a:rPr lang="en-US" dirty="0"/>
              <a:t>Closing Words</a:t>
            </a:r>
          </a:p>
        </p:txBody>
      </p:sp>
      <p:sp>
        <p:nvSpPr>
          <p:cNvPr id="3" name="Content Placeholder 2">
            <a:extLst>
              <a:ext uri="{FF2B5EF4-FFF2-40B4-BE49-F238E27FC236}">
                <a16:creationId xmlns:a16="http://schemas.microsoft.com/office/drawing/2014/main" id="{168395E0-C5E5-4C44-B124-96FC5BA6A4D8}"/>
              </a:ext>
            </a:extLst>
          </p:cNvPr>
          <p:cNvSpPr>
            <a:spLocks noGrp="1"/>
          </p:cNvSpPr>
          <p:nvPr>
            <p:ph idx="1"/>
          </p:nvPr>
        </p:nvSpPr>
        <p:spPr>
          <a:xfrm>
            <a:off x="1097280" y="1845733"/>
            <a:ext cx="10058400" cy="4725663"/>
          </a:xfrm>
        </p:spPr>
        <p:txBody>
          <a:bodyPr>
            <a:normAutofit/>
          </a:bodyPr>
          <a:lstStyle/>
          <a:p>
            <a:r>
              <a:rPr lang="en-US" i="1" dirty="0"/>
              <a:t>Thank you </a:t>
            </a:r>
            <a:r>
              <a:rPr lang="en-US" dirty="0"/>
              <a:t>for your participation!  I hope you found this information helpful. The training will be yearly with updates as needed. </a:t>
            </a:r>
          </a:p>
          <a:p>
            <a:r>
              <a:rPr lang="en-US" dirty="0"/>
              <a:t>Please feel free to contact me with questions, ideas or feedback you may have.  Your dedication and involvement as a preceptor is what helps make our program a success.</a:t>
            </a:r>
          </a:p>
          <a:p>
            <a:r>
              <a:rPr lang="en-US" dirty="0"/>
              <a:t>Detailed information about Paramedic clinical, field experience, or field internship rotation can be found in the students clinical manual.</a:t>
            </a:r>
          </a:p>
          <a:p>
            <a:pPr marL="0" indent="0">
              <a:buNone/>
            </a:pPr>
            <a:r>
              <a:rPr lang="en-US" dirty="0"/>
              <a:t>email: </a:t>
            </a:r>
            <a:r>
              <a:rPr lang="en-US" dirty="0">
                <a:hlinkClick r:id="rId2"/>
              </a:rPr>
              <a:t>todake@aseminolestate.edu</a:t>
            </a:r>
            <a:endParaRPr lang="en-US" dirty="0"/>
          </a:p>
          <a:p>
            <a:pPr marL="0" indent="0">
              <a:buNone/>
            </a:pPr>
            <a:r>
              <a:rPr lang="en-US" dirty="0"/>
              <a:t>office: 407-708-2381</a:t>
            </a:r>
          </a:p>
          <a:p>
            <a:pPr marL="0" indent="0">
              <a:buNone/>
            </a:pPr>
            <a:r>
              <a:rPr lang="en-US" dirty="0"/>
              <a:t>				Sincerely, </a:t>
            </a:r>
          </a:p>
          <a:p>
            <a:pPr marL="0" indent="0">
              <a:buNone/>
            </a:pPr>
            <a:r>
              <a:rPr lang="en-US" dirty="0"/>
              <a:t>					</a:t>
            </a:r>
            <a:r>
              <a:rPr lang="en-US" dirty="0">
                <a:latin typeface="Edwardian Script ITC" panose="030303020407070D0804" pitchFamily="66" charset="0"/>
              </a:rPr>
              <a:t>Elizabeth M Todak, MS/PM</a:t>
            </a:r>
          </a:p>
          <a:p>
            <a:pPr marL="0" indent="0">
              <a:buNone/>
            </a:pPr>
            <a:r>
              <a:rPr lang="en-US" b="1" dirty="0">
                <a:solidFill>
                  <a:srgbClr val="C00000"/>
                </a:solidFill>
                <a:latin typeface="Times New Roman" panose="02020603050405020304" pitchFamily="18" charset="0"/>
                <a:cs typeface="Times New Roman" panose="02020603050405020304" pitchFamily="18" charset="0"/>
              </a:rPr>
              <a:t>Please advance to next slide to document training</a:t>
            </a:r>
          </a:p>
        </p:txBody>
      </p:sp>
      <p:pic>
        <p:nvPicPr>
          <p:cNvPr id="4" name="Picture 3" descr="Seminole State College Center for Public Safety Training Florida's First Responders badge">
            <a:extLst>
              <a:ext uri="{FF2B5EF4-FFF2-40B4-BE49-F238E27FC236}">
                <a16:creationId xmlns:a16="http://schemas.microsoft.com/office/drawing/2014/main" id="{9C90DC48-085C-427A-BF17-1C592C4F8DC2}"/>
              </a:ext>
            </a:extLst>
          </p:cNvPr>
          <p:cNvPicPr>
            <a:picLocks noChangeAspect="1"/>
          </p:cNvPicPr>
          <p:nvPr/>
        </p:nvPicPr>
        <p:blipFill>
          <a:blip r:embed="rId3"/>
          <a:stretch>
            <a:fillRect/>
          </a:stretch>
        </p:blipFill>
        <p:spPr>
          <a:xfrm>
            <a:off x="10503262" y="4882659"/>
            <a:ext cx="1688738" cy="1688738"/>
          </a:xfrm>
          <a:prstGeom prst="rect">
            <a:avLst/>
          </a:prstGeom>
        </p:spPr>
      </p:pic>
    </p:spTree>
    <p:extLst>
      <p:ext uri="{BB962C8B-B14F-4D97-AF65-F5344CB8AC3E}">
        <p14:creationId xmlns:p14="http://schemas.microsoft.com/office/powerpoint/2010/main" val="9541906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B977-9FBF-4133-8C94-A2A3BE87F8C0}"/>
              </a:ext>
            </a:extLst>
          </p:cNvPr>
          <p:cNvSpPr>
            <a:spLocks noGrp="1"/>
          </p:cNvSpPr>
          <p:nvPr>
            <p:ph type="title"/>
          </p:nvPr>
        </p:nvSpPr>
        <p:spPr>
          <a:xfrm>
            <a:off x="946727" y="525594"/>
            <a:ext cx="10058400" cy="926869"/>
          </a:xfrm>
        </p:spPr>
        <p:txBody>
          <a:bodyPr/>
          <a:lstStyle/>
          <a:p>
            <a:pPr algn="ctr"/>
            <a:r>
              <a:rPr lang="en-US" dirty="0"/>
              <a:t>Documentation of training</a:t>
            </a:r>
          </a:p>
        </p:txBody>
      </p:sp>
      <p:sp>
        <p:nvSpPr>
          <p:cNvPr id="5" name="Rectangle 4">
            <a:extLst>
              <a:ext uri="{FF2B5EF4-FFF2-40B4-BE49-F238E27FC236}">
                <a16:creationId xmlns:a16="http://schemas.microsoft.com/office/drawing/2014/main" id="{372A5F3D-566A-4E92-A391-FBB72E406871}"/>
              </a:ext>
            </a:extLst>
          </p:cNvPr>
          <p:cNvSpPr/>
          <p:nvPr/>
        </p:nvSpPr>
        <p:spPr>
          <a:xfrm>
            <a:off x="842818" y="1742209"/>
            <a:ext cx="10871200" cy="2308324"/>
          </a:xfrm>
          <a:prstGeom prst="rect">
            <a:avLst/>
          </a:prstGeom>
          <a:noFill/>
        </p:spPr>
        <p:txBody>
          <a:bodyPr wrap="square" lIns="91440" tIns="45720" rIns="91440" bIns="45720">
            <a:spAutoFit/>
          </a:bodyPr>
          <a:lstStyle/>
          <a:p>
            <a:r>
              <a:rPr lang="en-US" sz="3200" b="1" cap="none" spc="0" dirty="0">
                <a:ln w="13462">
                  <a:solidFill>
                    <a:schemeClr val="bg1"/>
                  </a:solidFill>
                  <a:prstDash val="solid"/>
                </a:ln>
                <a:solidFill>
                  <a:srgbClr val="7030A0"/>
                </a:solidFill>
                <a:effectLst>
                  <a:innerShdw blurRad="63500" dist="50800" dir="13500000">
                    <a:prstClr val="black">
                      <a:alpha val="50000"/>
                    </a:prstClr>
                  </a:innerShdw>
                </a:effectLst>
              </a:rPr>
              <a:t>Your training is Complete! </a:t>
            </a:r>
            <a:r>
              <a:rPr lang="en-US" sz="3200" b="1" dirty="0">
                <a:ln w="13462">
                  <a:solidFill>
                    <a:schemeClr val="bg1"/>
                  </a:solidFill>
                  <a:prstDash val="solid"/>
                </a:ln>
                <a:solidFill>
                  <a:srgbClr val="7030A0"/>
                </a:solidFill>
                <a:effectLst>
                  <a:innerShdw blurRad="63500" dist="50800" dir="13500000">
                    <a:prstClr val="black">
                      <a:alpha val="50000"/>
                    </a:prstClr>
                  </a:innerShdw>
                </a:effectLst>
              </a:rPr>
              <a:t>Thank you for your time. Please click here to go to form: </a:t>
            </a:r>
            <a:r>
              <a:rPr lang="en-US" sz="3200" b="1" dirty="0">
                <a:ln w="13462">
                  <a:solidFill>
                    <a:schemeClr val="bg1"/>
                  </a:solidFill>
                  <a:prstDash val="solid"/>
                </a:ln>
                <a:solidFill>
                  <a:srgbClr val="7030A0"/>
                </a:solidFill>
                <a:effectLst>
                  <a:innerShdw blurRad="63500" dist="50800" dir="13500000">
                    <a:prstClr val="black">
                      <a:alpha val="50000"/>
                    </a:prstClr>
                  </a:innerShdw>
                </a:effectLst>
                <a:hlinkClick r:id="rId2"/>
              </a:rPr>
              <a:t>https://forms.office.com/r/SiRqcMT5Ab</a:t>
            </a:r>
            <a:endParaRPr lang="en-US" sz="3200" b="1" dirty="0">
              <a:ln w="13462">
                <a:solidFill>
                  <a:schemeClr val="bg1"/>
                </a:solidFill>
                <a:prstDash val="solid"/>
              </a:ln>
              <a:solidFill>
                <a:srgbClr val="7030A0"/>
              </a:solidFill>
              <a:effectLst>
                <a:innerShdw blurRad="63500" dist="50800" dir="13500000">
                  <a:prstClr val="black">
                    <a:alpha val="50000"/>
                  </a:prstClr>
                </a:innerShdw>
              </a:effectLst>
            </a:endParaRPr>
          </a:p>
          <a:p>
            <a:pPr algn="ctr"/>
            <a:r>
              <a:rPr lang="en-US" sz="3200" b="1" dirty="0">
                <a:ln w="13462">
                  <a:solidFill>
                    <a:schemeClr val="bg1"/>
                  </a:solidFill>
                  <a:prstDash val="solid"/>
                </a:ln>
                <a:solidFill>
                  <a:srgbClr val="7030A0"/>
                </a:solidFill>
                <a:effectLst>
                  <a:innerShdw blurRad="63500" dist="50800" dir="13500000">
                    <a:prstClr val="black">
                      <a:alpha val="50000"/>
                    </a:prstClr>
                  </a:innerShdw>
                </a:effectLst>
              </a:rPr>
              <a:t>Or scan with your camera</a:t>
            </a:r>
          </a:p>
          <a:p>
            <a:pPr algn="ctr"/>
            <a:endParaRPr lang="en-US" sz="4800" b="1" dirty="0">
              <a:ln w="13462">
                <a:solidFill>
                  <a:schemeClr val="bg1"/>
                </a:solidFill>
                <a:prstDash val="solid"/>
              </a:ln>
              <a:solidFill>
                <a:srgbClr val="7030A0"/>
              </a:solidFill>
              <a:effectLst>
                <a:innerShdw blurRad="63500" dist="50800" dir="13500000">
                  <a:prstClr val="black">
                    <a:alpha val="50000"/>
                  </a:prstClr>
                </a:innerShdw>
              </a:effectLst>
            </a:endParaRPr>
          </a:p>
        </p:txBody>
      </p:sp>
      <p:pic>
        <p:nvPicPr>
          <p:cNvPr id="7" name="Picture 6" descr="Qr code">
            <a:extLst>
              <a:ext uri="{FF2B5EF4-FFF2-40B4-BE49-F238E27FC236}">
                <a16:creationId xmlns:a16="http://schemas.microsoft.com/office/drawing/2014/main" id="{378E349B-E75B-4A2F-B664-481B15917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0901" y="4185615"/>
            <a:ext cx="2050197" cy="2050197"/>
          </a:xfrm>
          <a:prstGeom prst="rect">
            <a:avLst/>
          </a:prstGeom>
        </p:spPr>
      </p:pic>
      <p:pic>
        <p:nvPicPr>
          <p:cNvPr id="4" name="Picture 3" descr="Seminole State College Center for Public Safety Training Florida's First Responders badge">
            <a:extLst>
              <a:ext uri="{FF2B5EF4-FFF2-40B4-BE49-F238E27FC236}">
                <a16:creationId xmlns:a16="http://schemas.microsoft.com/office/drawing/2014/main" id="{9C90DC48-085C-427A-BF17-1C592C4F8DC2}"/>
              </a:ext>
            </a:extLst>
          </p:cNvPr>
          <p:cNvPicPr>
            <a:picLocks noChangeAspect="1"/>
          </p:cNvPicPr>
          <p:nvPr/>
        </p:nvPicPr>
        <p:blipFill>
          <a:blip r:embed="rId4"/>
          <a:stretch>
            <a:fillRect/>
          </a:stretch>
        </p:blipFill>
        <p:spPr>
          <a:xfrm>
            <a:off x="10368180" y="4643668"/>
            <a:ext cx="1688738" cy="1688738"/>
          </a:xfrm>
          <a:prstGeom prst="rect">
            <a:avLst/>
          </a:prstGeom>
        </p:spPr>
      </p:pic>
    </p:spTree>
    <p:extLst>
      <p:ext uri="{BB962C8B-B14F-4D97-AF65-F5344CB8AC3E}">
        <p14:creationId xmlns:p14="http://schemas.microsoft.com/office/powerpoint/2010/main" val="1739806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B977-9FBF-4133-8C94-A2A3BE87F8C0}"/>
              </a:ext>
            </a:extLst>
          </p:cNvPr>
          <p:cNvSpPr>
            <a:spLocks noGrp="1"/>
          </p:cNvSpPr>
          <p:nvPr>
            <p:ph type="title"/>
          </p:nvPr>
        </p:nvSpPr>
        <p:spPr/>
        <p:txBody>
          <a:bodyPr/>
          <a:lstStyle/>
          <a:p>
            <a:r>
              <a:rPr lang="en-US" dirty="0"/>
              <a:t>Accreditation</a:t>
            </a:r>
          </a:p>
        </p:txBody>
      </p:sp>
      <p:sp>
        <p:nvSpPr>
          <p:cNvPr id="3" name="Content Placeholder 2">
            <a:extLst>
              <a:ext uri="{FF2B5EF4-FFF2-40B4-BE49-F238E27FC236}">
                <a16:creationId xmlns:a16="http://schemas.microsoft.com/office/drawing/2014/main" id="{168395E0-C5E5-4C44-B124-96FC5BA6A4D8}"/>
              </a:ext>
            </a:extLst>
          </p:cNvPr>
          <p:cNvSpPr>
            <a:spLocks noGrp="1"/>
          </p:cNvSpPr>
          <p:nvPr>
            <p:ph idx="1"/>
          </p:nvPr>
        </p:nvSpPr>
        <p:spPr>
          <a:xfrm>
            <a:off x="1097280" y="1737360"/>
            <a:ext cx="10058400" cy="4269739"/>
          </a:xfrm>
        </p:spPr>
        <p:txBody>
          <a:bodyPr>
            <a:normAutofit fontScale="92500" lnSpcReduction="20000"/>
          </a:bodyPr>
          <a:lstStyle/>
          <a:p>
            <a:pPr>
              <a:lnSpc>
                <a:spcPct val="110000"/>
              </a:lnSpc>
            </a:pPr>
            <a:r>
              <a:rPr lang="en-US" sz="2600" dirty="0">
                <a:latin typeface="Arial" panose="020B0604020202020204" pitchFamily="34" charset="0"/>
                <a:cs typeface="Arial" panose="020B0604020202020204" pitchFamily="34" charset="0"/>
              </a:rPr>
              <a:t>The Seminole State College-Paramedic program is accredited by the Commission on Accreditation of Allied Health Education Programs (CAAHEP) upon recommendation by the Committee on Accreditation of Educational Programs for the Emergency Medical Services Professions (CoAEMSP).</a:t>
            </a:r>
          </a:p>
          <a:p>
            <a:endParaRPr lang="en-US" sz="2400" dirty="0">
              <a:latin typeface="Arial" panose="020B0604020202020204" pitchFamily="34" charset="0"/>
              <a:cs typeface="Arial" panose="020B0604020202020204" pitchFamily="34" charset="0"/>
            </a:endParaRPr>
          </a:p>
          <a:p>
            <a:endParaRPr lang="en-US" altLang="en-US" sz="2400" dirty="0">
              <a:solidFill>
                <a:srgbClr val="251C1C"/>
              </a:solidFill>
              <a:latin typeface="Lato"/>
            </a:endParaRPr>
          </a:p>
          <a:p>
            <a:endParaRPr lang="en-US" altLang="en-US" dirty="0">
              <a:solidFill>
                <a:srgbClr val="251C1C"/>
              </a:solidFill>
              <a:latin typeface="Lato"/>
            </a:endParaRPr>
          </a:p>
          <a:p>
            <a:r>
              <a:rPr lang="en-US" altLang="en-US" dirty="0">
                <a:solidFill>
                  <a:srgbClr val="251C1C"/>
                </a:solidFill>
                <a:latin typeface="Lato"/>
              </a:rPr>
              <a:t>8301 Lakeview Parkway					9355- 113</a:t>
            </a:r>
            <a:r>
              <a:rPr lang="en-US" altLang="en-US" baseline="30000" dirty="0">
                <a:solidFill>
                  <a:srgbClr val="251C1C"/>
                </a:solidFill>
                <a:latin typeface="Lato"/>
              </a:rPr>
              <a:t>th</a:t>
            </a:r>
            <a:r>
              <a:rPr lang="en-US" altLang="en-US" dirty="0">
                <a:solidFill>
                  <a:srgbClr val="251C1C"/>
                </a:solidFill>
                <a:latin typeface="Lato"/>
              </a:rPr>
              <a:t> St. N, #7709</a:t>
            </a:r>
          </a:p>
          <a:p>
            <a:r>
              <a:rPr lang="en-US" altLang="en-US" dirty="0">
                <a:solidFill>
                  <a:srgbClr val="251C1C"/>
                </a:solidFill>
                <a:latin typeface="Lato"/>
              </a:rPr>
              <a:t>Suite 111-312						Seminole, FL 33775</a:t>
            </a:r>
            <a:br>
              <a:rPr lang="en-US" altLang="en-US" dirty="0">
                <a:solidFill>
                  <a:srgbClr val="251C1C"/>
                </a:solidFill>
                <a:latin typeface="Lato"/>
              </a:rPr>
            </a:br>
            <a:r>
              <a:rPr lang="en-US" altLang="en-US" dirty="0">
                <a:solidFill>
                  <a:srgbClr val="251C1C"/>
                </a:solidFill>
                <a:latin typeface="Lato"/>
              </a:rPr>
              <a:t>Rowlett, TX 75088					P: 727-210-2350	</a:t>
            </a:r>
            <a:br>
              <a:rPr lang="en-US" altLang="en-US" dirty="0">
                <a:solidFill>
                  <a:srgbClr val="251C1C"/>
                </a:solidFill>
                <a:latin typeface="Lato"/>
              </a:rPr>
            </a:br>
            <a:r>
              <a:rPr lang="en-US" altLang="en-US" b="1" dirty="0">
                <a:solidFill>
                  <a:srgbClr val="251C1C"/>
                </a:solidFill>
                <a:latin typeface="Lato"/>
              </a:rPr>
              <a:t>p </a:t>
            </a:r>
            <a:r>
              <a:rPr lang="en-US" altLang="en-US" b="1" dirty="0">
                <a:solidFill>
                  <a:srgbClr val="07609B"/>
                </a:solidFill>
                <a:latin typeface="Lato"/>
                <a:hlinkClick r:id="rId2"/>
              </a:rPr>
              <a:t>214.703.8445</a:t>
            </a:r>
            <a:r>
              <a:rPr lang="en-US" altLang="en-US" b="1" dirty="0">
                <a:solidFill>
                  <a:srgbClr val="251C1C"/>
                </a:solidFill>
                <a:latin typeface="Lato"/>
              </a:rPr>
              <a:t>  |  </a:t>
            </a:r>
            <a:r>
              <a:rPr lang="en-US" altLang="en-US" dirty="0">
                <a:solidFill>
                  <a:srgbClr val="251C1C"/>
                </a:solidFill>
                <a:latin typeface="Lato"/>
              </a:rPr>
              <a:t>f 214.703.8992</a:t>
            </a:r>
            <a:endParaRPr lang="en-US" altLang="en-US" dirty="0">
              <a:solidFill>
                <a:schemeClr val="tx1"/>
              </a:solidFill>
              <a:latin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pic>
        <p:nvPicPr>
          <p:cNvPr id="1028" name="Picture 4" descr="CoAEMSP company logo">
            <a:extLst>
              <a:ext uri="{FF2B5EF4-FFF2-40B4-BE49-F238E27FC236}">
                <a16:creationId xmlns:a16="http://schemas.microsoft.com/office/drawing/2014/main" id="{711B421B-1A2D-4CEA-B78C-A38A36E3C2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1973" y="3901423"/>
            <a:ext cx="904875" cy="7048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AAHEP Company logo">
            <a:extLst>
              <a:ext uri="{FF2B5EF4-FFF2-40B4-BE49-F238E27FC236}">
                <a16:creationId xmlns:a16="http://schemas.microsoft.com/office/drawing/2014/main" id="{605A4466-F1B9-44A0-8060-C0F93C7029F3}"/>
              </a:ext>
            </a:extLst>
          </p:cNvPr>
          <p:cNvPicPr>
            <a:picLocks noChangeAspect="1"/>
          </p:cNvPicPr>
          <p:nvPr/>
        </p:nvPicPr>
        <p:blipFill>
          <a:blip r:embed="rId4"/>
          <a:stretch>
            <a:fillRect/>
          </a:stretch>
        </p:blipFill>
        <p:spPr>
          <a:xfrm>
            <a:off x="7356121" y="3781423"/>
            <a:ext cx="944849" cy="944849"/>
          </a:xfrm>
          <a:prstGeom prst="rect">
            <a:avLst/>
          </a:prstGeom>
        </p:spPr>
      </p:pic>
      <p:pic>
        <p:nvPicPr>
          <p:cNvPr id="4" name="Picture 3" descr="Seminole State College Center for Public Safety Training Florida's First Responders badge">
            <a:extLst>
              <a:ext uri="{FF2B5EF4-FFF2-40B4-BE49-F238E27FC236}">
                <a16:creationId xmlns:a16="http://schemas.microsoft.com/office/drawing/2014/main" id="{9C90DC48-085C-427A-BF17-1C592C4F8DC2}"/>
              </a:ext>
            </a:extLst>
          </p:cNvPr>
          <p:cNvPicPr>
            <a:picLocks noChangeAspect="1"/>
          </p:cNvPicPr>
          <p:nvPr/>
        </p:nvPicPr>
        <p:blipFill>
          <a:blip r:embed="rId5"/>
          <a:stretch>
            <a:fillRect/>
          </a:stretch>
        </p:blipFill>
        <p:spPr>
          <a:xfrm>
            <a:off x="10503262" y="4882659"/>
            <a:ext cx="1688738" cy="1688738"/>
          </a:xfrm>
          <a:prstGeom prst="rect">
            <a:avLst/>
          </a:prstGeom>
        </p:spPr>
      </p:pic>
    </p:spTree>
    <p:extLst>
      <p:ext uri="{BB962C8B-B14F-4D97-AF65-F5344CB8AC3E}">
        <p14:creationId xmlns:p14="http://schemas.microsoft.com/office/powerpoint/2010/main" val="2226143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B977-9FBF-4133-8C94-A2A3BE87F8C0}"/>
              </a:ext>
            </a:extLst>
          </p:cNvPr>
          <p:cNvSpPr>
            <a:spLocks noGrp="1"/>
          </p:cNvSpPr>
          <p:nvPr>
            <p:ph type="title"/>
          </p:nvPr>
        </p:nvSpPr>
        <p:spPr/>
        <p:txBody>
          <a:bodyPr/>
          <a:lstStyle/>
          <a:p>
            <a:r>
              <a:rPr lang="en-US" dirty="0"/>
              <a:t>Accreditation for SSC Paramedic Program</a:t>
            </a:r>
          </a:p>
        </p:txBody>
      </p:sp>
      <p:sp>
        <p:nvSpPr>
          <p:cNvPr id="3" name="Content Placeholder 2">
            <a:extLst>
              <a:ext uri="{FF2B5EF4-FFF2-40B4-BE49-F238E27FC236}">
                <a16:creationId xmlns:a16="http://schemas.microsoft.com/office/drawing/2014/main" id="{168395E0-C5E5-4C44-B124-96FC5BA6A4D8}"/>
              </a:ext>
            </a:extLst>
          </p:cNvPr>
          <p:cNvSpPr>
            <a:spLocks noGrp="1"/>
          </p:cNvSpPr>
          <p:nvPr>
            <p:ph idx="1"/>
          </p:nvPr>
        </p:nvSpPr>
        <p:spPr>
          <a:xfrm>
            <a:off x="1108802" y="1737360"/>
            <a:ext cx="9964328" cy="4128559"/>
          </a:xfrm>
        </p:spPr>
        <p:txBody>
          <a:bodyPr>
            <a:normAutofit lnSpcReduction="10000"/>
          </a:bodyPr>
          <a:lstStyle/>
          <a:p>
            <a:pPr>
              <a:buFont typeface="Arial" panose="020B0604020202020204" pitchFamily="34" charset="0"/>
              <a:buChar char="•"/>
            </a:pPr>
            <a:r>
              <a:rPr lang="en-US" altLang="en-US" sz="2400" dirty="0">
                <a:solidFill>
                  <a:srgbClr val="251C1C"/>
                </a:solidFill>
                <a:latin typeface="Arial" panose="020B0604020202020204" pitchFamily="34" charset="0"/>
                <a:cs typeface="Arial" panose="020B0604020202020204" pitchFamily="34" charset="0"/>
              </a:rPr>
              <a:t>Seminole State College Paramedic Program is also approved by the State of FL DOH- EMS Bureau (recently reapproved) to be a training program.</a:t>
            </a:r>
          </a:p>
          <a:p>
            <a:pPr>
              <a:buFont typeface="Arial" panose="020B0604020202020204" pitchFamily="34" charset="0"/>
              <a:buChar char="•"/>
            </a:pPr>
            <a:r>
              <a:rPr lang="en-US" altLang="en-US" sz="2400" dirty="0">
                <a:solidFill>
                  <a:srgbClr val="251C1C"/>
                </a:solidFill>
                <a:latin typeface="Arial" panose="020B0604020202020204" pitchFamily="34" charset="0"/>
                <a:cs typeface="Arial" panose="020B0604020202020204" pitchFamily="34" charset="0"/>
              </a:rPr>
              <a:t>Seminole State College is accredited by, </a:t>
            </a:r>
            <a:r>
              <a:rPr lang="en-US" sz="2400" b="1" dirty="0">
                <a:latin typeface="Arial" panose="020B0604020202020204" pitchFamily="34" charset="0"/>
                <a:cs typeface="Arial" panose="020B0604020202020204" pitchFamily="34" charset="0"/>
              </a:rPr>
              <a:t>The Southern Association of Colleges and Schools Commission on Colleges </a:t>
            </a:r>
            <a:r>
              <a:rPr lang="en-US" sz="2400" dirty="0">
                <a:latin typeface="Arial" panose="020B0604020202020204" pitchFamily="34" charset="0"/>
                <a:cs typeface="Arial" panose="020B0604020202020204" pitchFamily="34" charset="0"/>
              </a:rPr>
              <a:t>(SACSCOC) which is the regional body for the accreditation of degree-granting higher education institutions in the Southern states. </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The Paramedic program follows all guideline and statutes as directed by all the previous governing bodies for the program.  This allows students to sit for the National Registry exams (thus allowing certification for the state) and to receive college credit for their courses, leading to college degree.</a:t>
            </a:r>
          </a:p>
        </p:txBody>
      </p:sp>
      <p:pic>
        <p:nvPicPr>
          <p:cNvPr id="4" name="Picture 3" descr="Seminole State College Center for Public Safety Training Florida's First Responders badge">
            <a:extLst>
              <a:ext uri="{FF2B5EF4-FFF2-40B4-BE49-F238E27FC236}">
                <a16:creationId xmlns:a16="http://schemas.microsoft.com/office/drawing/2014/main" id="{9C90DC48-085C-427A-BF17-1C592C4F8DC2}"/>
              </a:ext>
            </a:extLst>
          </p:cNvPr>
          <p:cNvPicPr>
            <a:picLocks noChangeAspect="1"/>
          </p:cNvPicPr>
          <p:nvPr/>
        </p:nvPicPr>
        <p:blipFill>
          <a:blip r:embed="rId2"/>
          <a:stretch>
            <a:fillRect/>
          </a:stretch>
        </p:blipFill>
        <p:spPr>
          <a:xfrm>
            <a:off x="10503262" y="4882659"/>
            <a:ext cx="1688738" cy="1688738"/>
          </a:xfrm>
          <a:prstGeom prst="rect">
            <a:avLst/>
          </a:prstGeom>
        </p:spPr>
      </p:pic>
    </p:spTree>
    <p:extLst>
      <p:ext uri="{BB962C8B-B14F-4D97-AF65-F5344CB8AC3E}">
        <p14:creationId xmlns:p14="http://schemas.microsoft.com/office/powerpoint/2010/main" val="2319922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B977-9FBF-4133-8C94-A2A3BE87F8C0}"/>
              </a:ext>
            </a:extLst>
          </p:cNvPr>
          <p:cNvSpPr>
            <a:spLocks noGrp="1"/>
          </p:cNvSpPr>
          <p:nvPr>
            <p:ph type="title"/>
          </p:nvPr>
        </p:nvSpPr>
        <p:spPr/>
        <p:txBody>
          <a:bodyPr/>
          <a:lstStyle/>
          <a:p>
            <a:r>
              <a:rPr lang="en-US" dirty="0"/>
              <a:t>Goal of the Paramedic Program</a:t>
            </a:r>
          </a:p>
        </p:txBody>
      </p:sp>
      <p:pic>
        <p:nvPicPr>
          <p:cNvPr id="5" name="Picture 4" descr="CoAEMSP company logo">
            <a:extLst>
              <a:ext uri="{FF2B5EF4-FFF2-40B4-BE49-F238E27FC236}">
                <a16:creationId xmlns:a16="http://schemas.microsoft.com/office/drawing/2014/main" id="{D553A4C6-6319-41FA-B157-DBFE226A1052}"/>
              </a:ext>
            </a:extLst>
          </p:cNvPr>
          <p:cNvPicPr>
            <a:picLocks noChangeAspect="1"/>
          </p:cNvPicPr>
          <p:nvPr/>
        </p:nvPicPr>
        <p:blipFill>
          <a:blip r:embed="rId2"/>
          <a:stretch>
            <a:fillRect/>
          </a:stretch>
        </p:blipFill>
        <p:spPr>
          <a:xfrm>
            <a:off x="646137" y="5019831"/>
            <a:ext cx="902286" cy="707197"/>
          </a:xfrm>
          <a:prstGeom prst="rect">
            <a:avLst/>
          </a:prstGeom>
        </p:spPr>
      </p:pic>
      <p:sp>
        <p:nvSpPr>
          <p:cNvPr id="3" name="Content Placeholder 2">
            <a:extLst>
              <a:ext uri="{FF2B5EF4-FFF2-40B4-BE49-F238E27FC236}">
                <a16:creationId xmlns:a16="http://schemas.microsoft.com/office/drawing/2014/main" id="{168395E0-C5E5-4C44-B124-96FC5BA6A4D8}"/>
              </a:ext>
            </a:extLst>
          </p:cNvPr>
          <p:cNvSpPr>
            <a:spLocks noGrp="1"/>
          </p:cNvSpPr>
          <p:nvPr>
            <p:ph idx="1"/>
          </p:nvPr>
        </p:nvSpPr>
        <p:spPr>
          <a:xfrm>
            <a:off x="2156604" y="1845734"/>
            <a:ext cx="7159924" cy="4158252"/>
          </a:xfrm>
        </p:spPr>
        <p:txBody>
          <a:bodyPr/>
          <a:lstStyle/>
          <a:p>
            <a:pPr>
              <a:lnSpc>
                <a:spcPct val="150000"/>
              </a:lnSpc>
            </a:pPr>
            <a:r>
              <a:rPr lang="en-US" sz="2400" dirty="0"/>
              <a:t>To prepare competent entry-level Paramedics in the cognitive (knowledge), psychomotor (skills), and affective (behavior) learning domains with or without exit points at the Advanced Emergency Medical Technician and/or Emergency Medical Technician, and/or Emergency Medical Responder levels.</a:t>
            </a:r>
          </a:p>
          <a:p>
            <a:endParaRPr lang="en-US" dirty="0"/>
          </a:p>
        </p:txBody>
      </p:sp>
      <p:pic>
        <p:nvPicPr>
          <p:cNvPr id="4" name="Picture 3" descr="Seminole State College Center for Public Safety Training Florida's First Responders badge">
            <a:extLst>
              <a:ext uri="{FF2B5EF4-FFF2-40B4-BE49-F238E27FC236}">
                <a16:creationId xmlns:a16="http://schemas.microsoft.com/office/drawing/2014/main" id="{9C90DC48-085C-427A-BF17-1C592C4F8DC2}"/>
              </a:ext>
            </a:extLst>
          </p:cNvPr>
          <p:cNvPicPr>
            <a:picLocks noChangeAspect="1"/>
          </p:cNvPicPr>
          <p:nvPr/>
        </p:nvPicPr>
        <p:blipFill>
          <a:blip r:embed="rId3"/>
          <a:stretch>
            <a:fillRect/>
          </a:stretch>
        </p:blipFill>
        <p:spPr>
          <a:xfrm>
            <a:off x="10503262" y="4882659"/>
            <a:ext cx="1688738" cy="1688738"/>
          </a:xfrm>
          <a:prstGeom prst="rect">
            <a:avLst/>
          </a:prstGeom>
        </p:spPr>
      </p:pic>
    </p:spTree>
    <p:extLst>
      <p:ext uri="{BB962C8B-B14F-4D97-AF65-F5344CB8AC3E}">
        <p14:creationId xmlns:p14="http://schemas.microsoft.com/office/powerpoint/2010/main" val="541394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B977-9FBF-4133-8C94-A2A3BE87F8C0}"/>
              </a:ext>
            </a:extLst>
          </p:cNvPr>
          <p:cNvSpPr>
            <a:spLocks noGrp="1"/>
          </p:cNvSpPr>
          <p:nvPr>
            <p:ph type="title"/>
          </p:nvPr>
        </p:nvSpPr>
        <p:spPr/>
        <p:txBody>
          <a:bodyPr/>
          <a:lstStyle/>
          <a:p>
            <a:r>
              <a:rPr lang="en-US" dirty="0"/>
              <a:t>Overview of SSC Paramedic Program</a:t>
            </a:r>
          </a:p>
        </p:txBody>
      </p:sp>
      <p:sp>
        <p:nvSpPr>
          <p:cNvPr id="3" name="Content Placeholder 2">
            <a:extLst>
              <a:ext uri="{FF2B5EF4-FFF2-40B4-BE49-F238E27FC236}">
                <a16:creationId xmlns:a16="http://schemas.microsoft.com/office/drawing/2014/main" id="{168395E0-C5E5-4C44-B124-96FC5BA6A4D8}"/>
              </a:ext>
            </a:extLst>
          </p:cNvPr>
          <p:cNvSpPr>
            <a:spLocks noGrp="1"/>
          </p:cNvSpPr>
          <p:nvPr>
            <p:ph idx="1"/>
          </p:nvPr>
        </p:nvSpPr>
        <p:spPr>
          <a:xfrm>
            <a:off x="1154036" y="1703668"/>
            <a:ext cx="10058400" cy="4023360"/>
          </a:xfrm>
        </p:spPr>
        <p:txBody>
          <a:bodyPr/>
          <a:lstStyle/>
          <a:p>
            <a:pPr>
              <a:buFont typeface="Arial" panose="020B0604020202020204" pitchFamily="34" charset="0"/>
              <a:buChar char="•"/>
            </a:pPr>
            <a:r>
              <a:rPr lang="en-US" sz="2400" dirty="0"/>
              <a:t>Students complete 3 semesters of training.  </a:t>
            </a:r>
          </a:p>
          <a:p>
            <a:pPr lvl="1">
              <a:buFont typeface="Arial" panose="020B0604020202020204" pitchFamily="34" charset="0"/>
              <a:buChar char="•"/>
            </a:pPr>
            <a:r>
              <a:rPr lang="en-US" sz="2400" dirty="0"/>
              <a:t>Semester consists of lecture, lab and clinical. </a:t>
            </a:r>
          </a:p>
          <a:p>
            <a:pPr lvl="2">
              <a:buFont typeface="Arial" panose="020B0604020202020204" pitchFamily="34" charset="0"/>
              <a:buChar char="•"/>
            </a:pPr>
            <a:r>
              <a:rPr lang="en-US" sz="2400" dirty="0"/>
              <a:t>3</a:t>
            </a:r>
            <a:r>
              <a:rPr lang="en-US" sz="2400" baseline="30000" dirty="0"/>
              <a:t>rd</a:t>
            </a:r>
            <a:r>
              <a:rPr lang="en-US" sz="2400" dirty="0"/>
              <a:t> semester also includes the Capstone (Field Internship)</a:t>
            </a:r>
          </a:p>
          <a:p>
            <a:pPr marL="0" indent="0">
              <a:buNone/>
            </a:pPr>
            <a:endParaRPr lang="en-US" dirty="0"/>
          </a:p>
          <a:p>
            <a:pPr>
              <a:buFont typeface="Arial" panose="020B0604020202020204" pitchFamily="34" charset="0"/>
              <a:buChar char="•"/>
            </a:pPr>
            <a:endParaRPr lang="en-US" dirty="0"/>
          </a:p>
          <a:p>
            <a:endParaRPr lang="en-US" dirty="0"/>
          </a:p>
        </p:txBody>
      </p:sp>
      <p:graphicFrame>
        <p:nvGraphicFramePr>
          <p:cNvPr id="5" name="Table 5">
            <a:extLst>
              <a:ext uri="{FF2B5EF4-FFF2-40B4-BE49-F238E27FC236}">
                <a16:creationId xmlns:a16="http://schemas.microsoft.com/office/drawing/2014/main" id="{CF6234F3-0521-4FB7-A077-806D1C35ED21}"/>
              </a:ext>
            </a:extLst>
          </p:cNvPr>
          <p:cNvGraphicFramePr>
            <a:graphicFrameLocks noGrp="1"/>
          </p:cNvGraphicFramePr>
          <p:nvPr>
            <p:extLst>
              <p:ext uri="{D42A27DB-BD31-4B8C-83A1-F6EECF244321}">
                <p14:modId xmlns:p14="http://schemas.microsoft.com/office/powerpoint/2010/main" val="1179969599"/>
              </p:ext>
            </p:extLst>
          </p:nvPr>
        </p:nvGraphicFramePr>
        <p:xfrm>
          <a:off x="2755024" y="3154425"/>
          <a:ext cx="5350650" cy="2994789"/>
        </p:xfrm>
        <a:graphic>
          <a:graphicData uri="http://schemas.openxmlformats.org/drawingml/2006/table">
            <a:tbl>
              <a:tblPr firstRow="1" bandRow="1">
                <a:tableStyleId>{5C22544A-7EE6-4342-B048-85BDC9FD1C3A}</a:tableStyleId>
              </a:tblPr>
              <a:tblGrid>
                <a:gridCol w="2675325">
                  <a:extLst>
                    <a:ext uri="{9D8B030D-6E8A-4147-A177-3AD203B41FA5}">
                      <a16:colId xmlns:a16="http://schemas.microsoft.com/office/drawing/2014/main" val="2719591427"/>
                    </a:ext>
                  </a:extLst>
                </a:gridCol>
                <a:gridCol w="2675325">
                  <a:extLst>
                    <a:ext uri="{9D8B030D-6E8A-4147-A177-3AD203B41FA5}">
                      <a16:colId xmlns:a16="http://schemas.microsoft.com/office/drawing/2014/main" val="372918839"/>
                    </a:ext>
                  </a:extLst>
                </a:gridCol>
              </a:tblGrid>
              <a:tr h="427827">
                <a:tc>
                  <a:txBody>
                    <a:bodyPr/>
                    <a:lstStyle/>
                    <a:p>
                      <a:r>
                        <a:rPr lang="en-US" dirty="0">
                          <a:solidFill>
                            <a:schemeClr val="tx1"/>
                          </a:solidFill>
                        </a:rPr>
                        <a:t>Course</a:t>
                      </a:r>
                    </a:p>
                  </a:txBody>
                  <a:tcPr/>
                </a:tc>
                <a:tc>
                  <a:txBody>
                    <a:bodyPr/>
                    <a:lstStyle/>
                    <a:p>
                      <a:r>
                        <a:rPr lang="en-US" dirty="0">
                          <a:solidFill>
                            <a:schemeClr val="tx1"/>
                          </a:solidFill>
                        </a:rPr>
                        <a:t>Hours</a:t>
                      </a:r>
                    </a:p>
                  </a:txBody>
                  <a:tcPr/>
                </a:tc>
                <a:extLst>
                  <a:ext uri="{0D108BD9-81ED-4DB2-BD59-A6C34878D82A}">
                    <a16:rowId xmlns:a16="http://schemas.microsoft.com/office/drawing/2014/main" val="166827402"/>
                  </a:ext>
                </a:extLst>
              </a:tr>
              <a:tr h="427827">
                <a:tc>
                  <a:txBody>
                    <a:bodyPr/>
                    <a:lstStyle/>
                    <a:p>
                      <a:r>
                        <a:rPr lang="en-US" dirty="0">
                          <a:solidFill>
                            <a:schemeClr val="tx1"/>
                          </a:solidFill>
                        </a:rPr>
                        <a:t>BSC 1020</a:t>
                      </a:r>
                    </a:p>
                  </a:txBody>
                  <a:tcPr/>
                </a:tc>
                <a:tc>
                  <a:txBody>
                    <a:bodyPr/>
                    <a:lstStyle/>
                    <a:p>
                      <a:r>
                        <a:rPr lang="en-US" dirty="0">
                          <a:solidFill>
                            <a:schemeClr val="tx1"/>
                          </a:solidFill>
                        </a:rPr>
                        <a:t>45</a:t>
                      </a:r>
                    </a:p>
                  </a:txBody>
                  <a:tcPr/>
                </a:tc>
                <a:extLst>
                  <a:ext uri="{0D108BD9-81ED-4DB2-BD59-A6C34878D82A}">
                    <a16:rowId xmlns:a16="http://schemas.microsoft.com/office/drawing/2014/main" val="3083961099"/>
                  </a:ext>
                </a:extLst>
              </a:tr>
              <a:tr h="427827">
                <a:tc>
                  <a:txBody>
                    <a:bodyPr/>
                    <a:lstStyle/>
                    <a:p>
                      <a:r>
                        <a:rPr lang="en-US" dirty="0">
                          <a:solidFill>
                            <a:schemeClr val="tx1"/>
                          </a:solidFill>
                        </a:rPr>
                        <a:t>Lecture x 3 semester</a:t>
                      </a:r>
                    </a:p>
                  </a:txBody>
                  <a:tcPr/>
                </a:tc>
                <a:tc>
                  <a:txBody>
                    <a:bodyPr/>
                    <a:lstStyle/>
                    <a:p>
                      <a:r>
                        <a:rPr lang="en-US" dirty="0">
                          <a:solidFill>
                            <a:schemeClr val="tx1"/>
                          </a:solidFill>
                        </a:rPr>
                        <a:t>282</a:t>
                      </a:r>
                    </a:p>
                  </a:txBody>
                  <a:tcPr/>
                </a:tc>
                <a:extLst>
                  <a:ext uri="{0D108BD9-81ED-4DB2-BD59-A6C34878D82A}">
                    <a16:rowId xmlns:a16="http://schemas.microsoft.com/office/drawing/2014/main" val="4032984240"/>
                  </a:ext>
                </a:extLst>
              </a:tr>
              <a:tr h="427827">
                <a:tc>
                  <a:txBody>
                    <a:bodyPr/>
                    <a:lstStyle/>
                    <a:p>
                      <a:r>
                        <a:rPr lang="en-US" dirty="0">
                          <a:solidFill>
                            <a:schemeClr val="tx1"/>
                          </a:solidFill>
                        </a:rPr>
                        <a:t>Lab x 3 semester</a:t>
                      </a:r>
                    </a:p>
                  </a:txBody>
                  <a:tcPr/>
                </a:tc>
                <a:tc>
                  <a:txBody>
                    <a:bodyPr/>
                    <a:lstStyle/>
                    <a:p>
                      <a:r>
                        <a:rPr lang="en-US" dirty="0">
                          <a:solidFill>
                            <a:schemeClr val="tx1"/>
                          </a:solidFill>
                        </a:rPr>
                        <a:t>282</a:t>
                      </a:r>
                    </a:p>
                  </a:txBody>
                  <a:tcPr/>
                </a:tc>
                <a:extLst>
                  <a:ext uri="{0D108BD9-81ED-4DB2-BD59-A6C34878D82A}">
                    <a16:rowId xmlns:a16="http://schemas.microsoft.com/office/drawing/2014/main" val="2189460542"/>
                  </a:ext>
                </a:extLst>
              </a:tr>
              <a:tr h="427827">
                <a:tc>
                  <a:txBody>
                    <a:bodyPr/>
                    <a:lstStyle/>
                    <a:p>
                      <a:r>
                        <a:rPr lang="en-US" dirty="0">
                          <a:solidFill>
                            <a:schemeClr val="tx1"/>
                          </a:solidFill>
                        </a:rPr>
                        <a:t>Clinical (hospital &amp; FD)</a:t>
                      </a:r>
                    </a:p>
                  </a:txBody>
                  <a:tcPr/>
                </a:tc>
                <a:tc>
                  <a:txBody>
                    <a:bodyPr/>
                    <a:lstStyle/>
                    <a:p>
                      <a:r>
                        <a:rPr lang="en-US" dirty="0">
                          <a:solidFill>
                            <a:schemeClr val="tx1"/>
                          </a:solidFill>
                        </a:rPr>
                        <a:t>346</a:t>
                      </a:r>
                    </a:p>
                  </a:txBody>
                  <a:tcPr/>
                </a:tc>
                <a:extLst>
                  <a:ext uri="{0D108BD9-81ED-4DB2-BD59-A6C34878D82A}">
                    <a16:rowId xmlns:a16="http://schemas.microsoft.com/office/drawing/2014/main" val="3414868678"/>
                  </a:ext>
                </a:extLst>
              </a:tr>
              <a:tr h="427827">
                <a:tc>
                  <a:txBody>
                    <a:bodyPr/>
                    <a:lstStyle/>
                    <a:p>
                      <a:r>
                        <a:rPr lang="en-US" dirty="0">
                          <a:solidFill>
                            <a:schemeClr val="tx1"/>
                          </a:solidFill>
                        </a:rPr>
                        <a:t>Capstone</a:t>
                      </a:r>
                    </a:p>
                  </a:txBody>
                  <a:tcPr/>
                </a:tc>
                <a:tc>
                  <a:txBody>
                    <a:bodyPr/>
                    <a:lstStyle/>
                    <a:p>
                      <a:r>
                        <a:rPr lang="en-US" dirty="0">
                          <a:solidFill>
                            <a:schemeClr val="tx1"/>
                          </a:solidFill>
                        </a:rPr>
                        <a:t>154</a:t>
                      </a:r>
                    </a:p>
                  </a:txBody>
                  <a:tcPr/>
                </a:tc>
                <a:extLst>
                  <a:ext uri="{0D108BD9-81ED-4DB2-BD59-A6C34878D82A}">
                    <a16:rowId xmlns:a16="http://schemas.microsoft.com/office/drawing/2014/main" val="3870341738"/>
                  </a:ext>
                </a:extLst>
              </a:tr>
              <a:tr h="427827">
                <a:tc>
                  <a:txBody>
                    <a:bodyPr/>
                    <a:lstStyle/>
                    <a:p>
                      <a:r>
                        <a:rPr lang="en-US" dirty="0">
                          <a:solidFill>
                            <a:schemeClr val="tx1"/>
                          </a:solidFill>
                        </a:rPr>
                        <a:t>                                   Total</a:t>
                      </a:r>
                    </a:p>
                  </a:txBody>
                  <a:tcPr/>
                </a:tc>
                <a:tc>
                  <a:txBody>
                    <a:bodyPr/>
                    <a:lstStyle/>
                    <a:p>
                      <a:r>
                        <a:rPr lang="en-US" dirty="0">
                          <a:solidFill>
                            <a:schemeClr val="tx1"/>
                          </a:solidFill>
                        </a:rPr>
                        <a:t>1109</a:t>
                      </a:r>
                    </a:p>
                  </a:txBody>
                  <a:tcPr/>
                </a:tc>
                <a:extLst>
                  <a:ext uri="{0D108BD9-81ED-4DB2-BD59-A6C34878D82A}">
                    <a16:rowId xmlns:a16="http://schemas.microsoft.com/office/drawing/2014/main" val="25963153"/>
                  </a:ext>
                </a:extLst>
              </a:tr>
            </a:tbl>
          </a:graphicData>
        </a:graphic>
      </p:graphicFrame>
      <p:pic>
        <p:nvPicPr>
          <p:cNvPr id="4" name="Picture 3" descr="Seminole State College Center for Public Safety Training Florida's First Responders badge">
            <a:extLst>
              <a:ext uri="{FF2B5EF4-FFF2-40B4-BE49-F238E27FC236}">
                <a16:creationId xmlns:a16="http://schemas.microsoft.com/office/drawing/2014/main" id="{9C90DC48-085C-427A-BF17-1C592C4F8DC2}"/>
              </a:ext>
            </a:extLst>
          </p:cNvPr>
          <p:cNvPicPr>
            <a:picLocks noChangeAspect="1"/>
          </p:cNvPicPr>
          <p:nvPr/>
        </p:nvPicPr>
        <p:blipFill>
          <a:blip r:embed="rId2"/>
          <a:stretch>
            <a:fillRect/>
          </a:stretch>
        </p:blipFill>
        <p:spPr>
          <a:xfrm>
            <a:off x="10503262" y="4882659"/>
            <a:ext cx="1688738" cy="1688738"/>
          </a:xfrm>
          <a:prstGeom prst="rect">
            <a:avLst/>
          </a:prstGeom>
        </p:spPr>
      </p:pic>
    </p:spTree>
    <p:extLst>
      <p:ext uri="{BB962C8B-B14F-4D97-AF65-F5344CB8AC3E}">
        <p14:creationId xmlns:p14="http://schemas.microsoft.com/office/powerpoint/2010/main" val="1059699922"/>
      </p:ext>
    </p:extLst>
  </p:cSld>
  <p:clrMapOvr>
    <a:masterClrMapping/>
  </p:clrMapOvr>
</p:sld>
</file>

<file path=ppt/theme/theme1.xml><?xml version="1.0" encoding="utf-8"?>
<a:theme xmlns:a="http://schemas.openxmlformats.org/drawingml/2006/main" name="Theme1">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heme1" id="{1FA2C20C-E3D2-4EAD-AA35-BBFF7A51061A}" vid="{480BAEA8-F689-45F1-94F5-875471D618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2FCD1144C59D64FAE72C58480E59C9F" ma:contentTypeVersion="15" ma:contentTypeDescription="Create a new document." ma:contentTypeScope="" ma:versionID="4ae91cf799a873e0be6e0631653f1d5e">
  <xsd:schema xmlns:xsd="http://www.w3.org/2001/XMLSchema" xmlns:xs="http://www.w3.org/2001/XMLSchema" xmlns:p="http://schemas.microsoft.com/office/2006/metadata/properties" xmlns:ns1="http://schemas.microsoft.com/sharepoint/v3" xmlns:ns3="31f7ab8b-19ca-4abd-b654-1235d4bab5ac" xmlns:ns4="b36ea6f9-4866-4c65-9738-1814a9c419ca" targetNamespace="http://schemas.microsoft.com/office/2006/metadata/properties" ma:root="true" ma:fieldsID="d9461a50de606414db856e7c30d304a3" ns1:_="" ns3:_="" ns4:_="">
    <xsd:import namespace="http://schemas.microsoft.com/sharepoint/v3"/>
    <xsd:import namespace="31f7ab8b-19ca-4abd-b654-1235d4bab5ac"/>
    <xsd:import namespace="b36ea6f9-4866-4c65-9738-1814a9c419c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f7ab8b-19ca-4abd-b654-1235d4bab5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36ea6f9-4866-4c65-9738-1814a9c419c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D263C9-0415-40A7-A0A5-84032E25BB94}">
  <ds:schemaRefs>
    <ds:schemaRef ds:uri="http://schemas.microsoft.com/sharepoint/v3/contenttype/forms"/>
  </ds:schemaRefs>
</ds:datastoreItem>
</file>

<file path=customXml/itemProps2.xml><?xml version="1.0" encoding="utf-8"?>
<ds:datastoreItem xmlns:ds="http://schemas.openxmlformats.org/officeDocument/2006/customXml" ds:itemID="{22C066B6-B5A6-40D0-811A-B34730D9361A}">
  <ds:schemaRefs>
    <ds:schemaRef ds:uri="http://purl.org/dc/terms/"/>
    <ds:schemaRef ds:uri="http://schemas.microsoft.com/office/infopath/2007/PartnerControls"/>
    <ds:schemaRef ds:uri="31f7ab8b-19ca-4abd-b654-1235d4bab5ac"/>
    <ds:schemaRef ds:uri="http://www.w3.org/XML/1998/namespace"/>
    <ds:schemaRef ds:uri="http://schemas.openxmlformats.org/package/2006/metadata/core-properties"/>
    <ds:schemaRef ds:uri="http://purl.org/dc/elements/1.1/"/>
    <ds:schemaRef ds:uri="b36ea6f9-4866-4c65-9738-1814a9c419ca"/>
    <ds:schemaRef ds:uri="http://schemas.microsoft.com/office/2006/documentManagement/types"/>
    <ds:schemaRef ds:uri="http://schemas.microsoft.com/sharepoint/v3"/>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6EBDFBFD-9B27-4343-A981-5DE591977C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1f7ab8b-19ca-4abd-b654-1235d4bab5ac"/>
    <ds:schemaRef ds:uri="b36ea6f9-4866-4c65-9738-1814a9c419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5001</TotalTime>
  <Words>4208</Words>
  <Application>Microsoft Office PowerPoint</Application>
  <PresentationFormat>Widescreen</PresentationFormat>
  <Paragraphs>326</Paragraphs>
  <Slides>53</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Arial</vt:lpstr>
      <vt:lpstr>Calibri</vt:lpstr>
      <vt:lpstr>Calibri Light</vt:lpstr>
      <vt:lpstr>Edwardian Script ITC</vt:lpstr>
      <vt:lpstr>Lato</vt:lpstr>
      <vt:lpstr>Times New Roman</vt:lpstr>
      <vt:lpstr>Wingdings</vt:lpstr>
      <vt:lpstr>Theme1</vt:lpstr>
      <vt:lpstr>Preceptor Training/Update</vt:lpstr>
      <vt:lpstr>Purpose of this Training</vt:lpstr>
      <vt:lpstr>Agenda (per CoAEMSP/CAHEEP)</vt:lpstr>
      <vt:lpstr>Objective</vt:lpstr>
      <vt:lpstr>Program Overview</vt:lpstr>
      <vt:lpstr>Accreditation</vt:lpstr>
      <vt:lpstr>Accreditation for SSC Paramedic Program</vt:lpstr>
      <vt:lpstr>Goal of the Paramedic Program</vt:lpstr>
      <vt:lpstr>Overview of SSC Paramedic Program</vt:lpstr>
      <vt:lpstr>Clinical, Field Experience and Field Internship</vt:lpstr>
      <vt:lpstr>Clinical, Field Experience &amp; Internship</vt:lpstr>
      <vt:lpstr>Clinical Experience </vt:lpstr>
      <vt:lpstr>Clinical Objectives</vt:lpstr>
      <vt:lpstr>Field Experience and Internship (Capstone)</vt:lpstr>
      <vt:lpstr>Field Experience</vt:lpstr>
      <vt:lpstr>Field Internship- Capstone: Team Leader</vt:lpstr>
      <vt:lpstr>Team Lead description</vt:lpstr>
      <vt:lpstr>Team Lead description cont.</vt:lpstr>
      <vt:lpstr>Terminal Competencies</vt:lpstr>
      <vt:lpstr>Role and expectations of the Preceptor</vt:lpstr>
      <vt:lpstr>Defining the Preceptor</vt:lpstr>
      <vt:lpstr>An Effective Preceptor is</vt:lpstr>
      <vt:lpstr>The Preceptor as a Mentor </vt:lpstr>
      <vt:lpstr>Expectations of the Preceptor </vt:lpstr>
      <vt:lpstr>An ineffective preceptor is</vt:lpstr>
      <vt:lpstr>Education Pedagogy</vt:lpstr>
      <vt:lpstr>The adult learner</vt:lpstr>
      <vt:lpstr>Student Evaluation</vt:lpstr>
      <vt:lpstr>Roles &amp; Expectations of the Student </vt:lpstr>
      <vt:lpstr>Expectation of the student</vt:lpstr>
      <vt:lpstr>Protecting the Public is Required</vt:lpstr>
      <vt:lpstr>Uniform Requirements</vt:lpstr>
      <vt:lpstr>Other Required Equipment</vt:lpstr>
      <vt:lpstr>Cell phone &amp; other electronics</vt:lpstr>
      <vt:lpstr>Affective Expectations (Behavior)</vt:lpstr>
      <vt:lpstr>Student Concerns</vt:lpstr>
      <vt:lpstr>Program Evaluation Tools </vt:lpstr>
      <vt:lpstr>Student Documentation Expectations </vt:lpstr>
      <vt:lpstr>Clinical (hospital)</vt:lpstr>
      <vt:lpstr>Ride Time (Internship)</vt:lpstr>
      <vt:lpstr>Capstone/Field Internship</vt:lpstr>
      <vt:lpstr>Capstone/Field Internship Preceptor Info</vt:lpstr>
      <vt:lpstr>Capstone/Field Internship Details</vt:lpstr>
      <vt:lpstr>Clinical &amp; Internship Evaluation </vt:lpstr>
      <vt:lpstr>Sensitive Communication</vt:lpstr>
      <vt:lpstr>Social Media &amp; other communication</vt:lpstr>
      <vt:lpstr>Social Media </vt:lpstr>
      <vt:lpstr>About being “friends”…</vt:lpstr>
      <vt:lpstr>Social Media in EMS Classes</vt:lpstr>
      <vt:lpstr>Student Injury or Exposure</vt:lpstr>
      <vt:lpstr>Student Injury &amp;/or Exposure</vt:lpstr>
      <vt:lpstr>Closing Words</vt:lpstr>
      <vt:lpstr>Documentation of training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Preceptor Training/Update</dc:title>
  <dc:creator>Elizabeth M. Todak</dc:creator>
  <cp:lastModifiedBy>Alyson Linder</cp:lastModifiedBy>
  <cp:revision>55</cp:revision>
  <dcterms:created xsi:type="dcterms:W3CDTF">2021-05-11T01:10:08Z</dcterms:created>
  <dcterms:modified xsi:type="dcterms:W3CDTF">2026-06-30T10:37:27Z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0x01010012FCD1144C59D64FAE72C58480E59C9F</vt:lpwstr>
  </property>
</Properties>
</file>